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47"/>
  </p:notesMasterIdLst>
  <p:sldIdLst>
    <p:sldId id="645" r:id="rId2"/>
    <p:sldId id="603" r:id="rId3"/>
    <p:sldId id="575" r:id="rId4"/>
    <p:sldId id="604" r:id="rId5"/>
    <p:sldId id="732" r:id="rId6"/>
    <p:sldId id="666" r:id="rId7"/>
    <p:sldId id="709" r:id="rId8"/>
    <p:sldId id="710" r:id="rId9"/>
    <p:sldId id="702" r:id="rId10"/>
    <p:sldId id="704" r:id="rId11"/>
    <p:sldId id="703" r:id="rId12"/>
    <p:sldId id="705" r:id="rId13"/>
    <p:sldId id="700" r:id="rId14"/>
    <p:sldId id="701" r:id="rId15"/>
    <p:sldId id="706" r:id="rId16"/>
    <p:sldId id="707" r:id="rId17"/>
    <p:sldId id="699" r:id="rId18"/>
    <p:sldId id="708" r:id="rId19"/>
    <p:sldId id="713" r:id="rId20"/>
    <p:sldId id="711" r:id="rId21"/>
    <p:sldId id="712" r:id="rId22"/>
    <p:sldId id="715" r:id="rId23"/>
    <p:sldId id="724" r:id="rId24"/>
    <p:sldId id="667" r:id="rId25"/>
    <p:sldId id="716" r:id="rId26"/>
    <p:sldId id="669" r:id="rId27"/>
    <p:sldId id="717" r:id="rId28"/>
    <p:sldId id="718" r:id="rId29"/>
    <p:sldId id="719" r:id="rId30"/>
    <p:sldId id="720" r:id="rId31"/>
    <p:sldId id="721" r:id="rId32"/>
    <p:sldId id="723" r:id="rId33"/>
    <p:sldId id="725" r:id="rId34"/>
    <p:sldId id="671" r:id="rId35"/>
    <p:sldId id="696" r:id="rId36"/>
    <p:sldId id="735" r:id="rId37"/>
    <p:sldId id="643" r:id="rId38"/>
    <p:sldId id="733" r:id="rId39"/>
    <p:sldId id="722" r:id="rId40"/>
    <p:sldId id="726" r:id="rId41"/>
    <p:sldId id="727" r:id="rId42"/>
    <p:sldId id="728" r:id="rId43"/>
    <p:sldId id="729" r:id="rId44"/>
    <p:sldId id="730" r:id="rId45"/>
    <p:sldId id="731" r:id="rId46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2F2F2"/>
    <a:srgbClr val="33CC33"/>
    <a:srgbClr val="FFCC66"/>
    <a:srgbClr val="FFFF99"/>
    <a:srgbClr val="FF3300"/>
    <a:srgbClr val="66FF66"/>
    <a:srgbClr val="66FF33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4"/>
    <p:restoredTop sz="94676"/>
  </p:normalViewPr>
  <p:slideViewPr>
    <p:cSldViewPr>
      <p:cViewPr>
        <p:scale>
          <a:sx n="165" d="100"/>
          <a:sy n="165" d="100"/>
        </p:scale>
        <p:origin x="-1688" y="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B74FEBB-E8CF-C546-A0AC-3C3D1673BE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999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flow_programming" TargetMode="External"/><Relationship Id="rId4" Type="http://schemas.openxmlformats.org/officeDocument/2006/relationships/hyperlink" Target="http://en.wikipedia.org/wiki/Domain-specific_language" TargetMode="External"/><Relationship Id="rId5" Type="http://schemas.openxmlformats.org/officeDocument/2006/relationships/hyperlink" Target="https://www.docker.com/" TargetMode="External"/><Relationship Id="rId6" Type="http://schemas.openxmlformats.org/officeDocument/2006/relationships/hyperlink" Target="https://github.com" TargetMode="External"/><Relationship Id="rId7" Type="http://schemas.openxmlformats.org/officeDocument/2006/relationships/hyperlink" Target="https://bitbucket.org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4E3BDF-BF33-364E-AF2E-5D6C04EE7A40}" type="slidenum">
              <a:rPr lang="en-US"/>
              <a:pPr/>
              <a:t>1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Nextflow</a:t>
            </a:r>
            <a:r>
              <a:rPr lang="en-US" dirty="0" smtClean="0"/>
              <a:t> has been one of the first framework, that fully supports Docker containers and allows pipeline execution in an isolated and easy to distribute manner.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9208E-3580-3D40-A508-64FA4ACAEBF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Nextflow</a:t>
            </a:r>
            <a:r>
              <a:rPr lang="en-US" dirty="0" smtClean="0"/>
              <a:t> is only 3 years</a:t>
            </a:r>
            <a:r>
              <a:rPr lang="en-US" baseline="0" dirty="0" smtClean="0"/>
              <a:t> old and in this 3 years it rapidly reached a point were nowadays is being used by over 50 big Institutions, Universities &amp; Companies worldwide. We have a live community of about 300 bioinformaticians that we support on a daily basis. The purpose of saying this is not to highlight how great </a:t>
            </a:r>
            <a:r>
              <a:rPr lang="en-US" baseline="0" dirty="0" err="1" smtClean="0"/>
              <a:t>Nextflow</a:t>
            </a:r>
            <a:r>
              <a:rPr lang="en-US" baseline="0" dirty="0" smtClean="0"/>
              <a:t> is, because </a:t>
            </a:r>
            <a:r>
              <a:rPr lang="en-US" baseline="0" dirty="0" err="1" smtClean="0"/>
              <a:t>Nextflow</a:t>
            </a:r>
            <a:r>
              <a:rPr lang="en-US" baseline="0" dirty="0" smtClean="0"/>
              <a:t> is useless to you unless you are a </a:t>
            </a:r>
            <a:r>
              <a:rPr lang="en-US" baseline="0" dirty="0" err="1" smtClean="0"/>
              <a:t>bioinformatician</a:t>
            </a:r>
            <a:r>
              <a:rPr lang="en-US" baseline="0" dirty="0" smtClean="0"/>
              <a:t> or you have a company that does a lot of bioinformatics. So the purpose of this  slide is to highlight how big the need for innovative software technologies is and how rapidly such a technology would get adopted.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730FF-EECB-4B40-B13C-7BDA43FC76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9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+mn-cs"/>
              </a:rPr>
              <a:t>Need for rigorous tests of complete computing environments, not just pipelines, in order to guarantee reproducibility and assure quality.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730FF-EECB-4B40-B13C-7BDA43FC76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47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9208E-3580-3D40-A508-64FA4ACAEBF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91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4FEBB-E8CF-C546-A0AC-3C3D1673BE3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38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4FEBB-E8CF-C546-A0AC-3C3D1673BE3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not only is Computational Research</a:t>
            </a:r>
            <a:r>
              <a:rPr lang="en-US" baseline="0" dirty="0" smtClean="0"/>
              <a:t> hard to reproduce, it is also very time consuming… It seems that if someone wants to replicate the results of a typical biological paper it requires 280 hours! </a:t>
            </a:r>
          </a:p>
          <a:p>
            <a:r>
              <a:rPr lang="en-US" baseline="0" dirty="0" smtClean="0"/>
              <a:t>So it somehow feels like bioinformaticians are now required to spend 8 hours doing research, 8 hours coding and the remaining hours of their day, instead of sleeping trying to reproduce the results of others!!!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A0A3-A06B-9948-BB8C-8943B64926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4FEBB-E8CF-C546-A0AC-3C3D1673BE3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4FEBB-E8CF-C546-A0AC-3C3D1673BE3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5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technology produces a prodigious stream of data that can only be processed in a timely manner by parallelizing and distributing the workload in a high performance and distributed data center.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wished that our huge and almost cryptic BASH-based pipelines could handle parallelization automatically. In our effort to make that happen we stumbled upon the </a:t>
            </a:r>
            <a:r>
              <a:rPr lang="en-US" dirty="0" smtClean="0">
                <a:hlinkClick r:id="rId3"/>
              </a:rPr>
              <a:t>Dataflow</a:t>
            </a:r>
            <a:r>
              <a:rPr lang="en-US" dirty="0" smtClean="0"/>
              <a:t> programming model and </a:t>
            </a:r>
            <a:r>
              <a:rPr lang="en-US" dirty="0" err="1" smtClean="0"/>
              <a:t>Nextflow</a:t>
            </a:r>
            <a:r>
              <a:rPr lang="en-US" dirty="0" smtClean="0"/>
              <a:t> was created. We were getting furious every time our two-week long pipelines were crashing and we had to re-execute them from the beginning. We, therefore, developed a caching system, which allows </a:t>
            </a:r>
            <a:r>
              <a:rPr lang="en-US" dirty="0" err="1" smtClean="0"/>
              <a:t>Nextflow</a:t>
            </a:r>
            <a:r>
              <a:rPr lang="en-US" dirty="0" smtClean="0"/>
              <a:t> to resume any pipeline from the last executed step. While we were really enjoying developing a new </a:t>
            </a:r>
            <a:r>
              <a:rPr lang="en-US" dirty="0" smtClean="0">
                <a:hlinkClick r:id="rId4"/>
              </a:rPr>
              <a:t>DSL</a:t>
            </a:r>
            <a:r>
              <a:rPr lang="en-US" dirty="0" smtClean="0"/>
              <a:t> and creating our own operators, at the same time we were not willing to give up our favorite PERL/Python scripts and one-liners, and thus </a:t>
            </a:r>
            <a:r>
              <a:rPr lang="en-US" dirty="0" err="1" smtClean="0"/>
              <a:t>Nextflow</a:t>
            </a:r>
            <a:r>
              <a:rPr lang="en-US" dirty="0" smtClean="0"/>
              <a:t> became a polyglot. </a:t>
            </a:r>
          </a:p>
          <a:p>
            <a:r>
              <a:rPr lang="en-US" dirty="0" smtClean="0"/>
              <a:t>Another problem we were facing was that our pipelines were invoking a lot of third-party software, making distribution and execution on different platforms a nightmare. Once again while searching for a solution to this problem, we were able to identify a breakthrough technology </a:t>
            </a:r>
            <a:r>
              <a:rPr lang="en-US" dirty="0" smtClean="0">
                <a:hlinkClick r:id="rId5"/>
              </a:rPr>
              <a:t>Docker</a:t>
            </a:r>
            <a:r>
              <a:rPr lang="en-US" dirty="0" smtClean="0"/>
              <a:t>, which is now </a:t>
            </a:r>
            <a:r>
              <a:rPr lang="en-US" dirty="0" err="1" smtClean="0"/>
              <a:t>revolutionising</a:t>
            </a:r>
            <a:r>
              <a:rPr lang="en-US" dirty="0" smtClean="0"/>
              <a:t> cloud computation Of course, sharing our pipelines with our friends rapidly became a necessity and so we had to make </a:t>
            </a:r>
            <a:r>
              <a:rPr lang="en-US" dirty="0" err="1" smtClean="0"/>
              <a:t>Nextflow</a:t>
            </a:r>
            <a:r>
              <a:rPr lang="en-US" dirty="0" smtClean="0"/>
              <a:t> smart enough to support </a:t>
            </a:r>
            <a:r>
              <a:rPr lang="en-US" dirty="0" smtClean="0">
                <a:hlinkClick r:id="rId6"/>
              </a:rPr>
              <a:t>Github</a:t>
            </a:r>
            <a:r>
              <a:rPr lang="en-US" dirty="0" smtClean="0"/>
              <a:t> and </a:t>
            </a:r>
            <a:r>
              <a:rPr lang="en-US" dirty="0" smtClean="0">
                <a:hlinkClick r:id="rId7"/>
              </a:rPr>
              <a:t>Bitbucket</a:t>
            </a:r>
            <a:r>
              <a:rPr lang="en-US" dirty="0" smtClean="0"/>
              <a:t> integration.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9208E-3580-3D40-A508-64FA4ACAEB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fast start-up time for Docker containers technology allows one to </a:t>
            </a:r>
            <a:r>
              <a:rPr lang="en-US" dirty="0" err="1" smtClean="0"/>
              <a:t>virtualise</a:t>
            </a:r>
            <a:r>
              <a:rPr lang="en-US" dirty="0" smtClean="0"/>
              <a:t> a single process or the execution of a bunch of applications, instead of a complete operating system. This opens up new possibilities, for example the possibility to "</a:t>
            </a:r>
            <a:r>
              <a:rPr lang="en-US" dirty="0" err="1" smtClean="0"/>
              <a:t>virtualise</a:t>
            </a:r>
            <a:r>
              <a:rPr lang="en-US" dirty="0" smtClean="0"/>
              <a:t>" distributed job executions in an HPC cluster of computers.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 guarantees the consistency of the results over time and across different computing platforms.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A0A3-A06B-9948-BB8C-8943B64926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9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4FEBB-E8CF-C546-A0AC-3C3D1673BE3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89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CH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FC56213-B4C4-4C5C-8EAE-01416D175C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BEE292-6958-F242-98F8-5BA6D4C51C19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4050F4-FED8-4345-8C67-FEAC7AA12565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50031" y="2286000"/>
            <a:ext cx="8643938" cy="227707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893721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6104" indent="-366104">
              <a:lnSpc>
                <a:spcPct val="120000"/>
              </a:lnSpc>
              <a:spcBef>
                <a:spcPts val="3234"/>
              </a:spcBef>
              <a:defRPr sz="3200"/>
            </a:lvl1pPr>
            <a:lvl2pPr marL="732208" indent="-366104">
              <a:lnSpc>
                <a:spcPct val="120000"/>
              </a:lnSpc>
              <a:spcBef>
                <a:spcPts val="3234"/>
              </a:spcBef>
              <a:defRPr sz="3200"/>
            </a:lvl2pPr>
            <a:lvl3pPr marL="1098313" indent="-366104">
              <a:lnSpc>
                <a:spcPct val="120000"/>
              </a:lnSpc>
              <a:spcBef>
                <a:spcPts val="3234"/>
              </a:spcBef>
              <a:defRPr sz="3200"/>
            </a:lvl3pPr>
            <a:lvl4pPr marL="1464417" indent="-366104">
              <a:lnSpc>
                <a:spcPct val="120000"/>
              </a:lnSpc>
              <a:spcBef>
                <a:spcPts val="3234"/>
              </a:spcBef>
              <a:defRPr sz="3200"/>
            </a:lvl4pPr>
            <a:lvl5pPr marL="1830521" indent="-366104">
              <a:lnSpc>
                <a:spcPct val="120000"/>
              </a:lnSpc>
              <a:spcBef>
                <a:spcPts val="3234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62964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enu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905001"/>
            <a:ext cx="3962400" cy="4114800"/>
          </a:xfrm>
        </p:spPr>
        <p:txBody>
          <a:bodyPr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lang="en-US" sz="1600" kern="1200" dirty="0" smtClean="0">
                <a:solidFill>
                  <a:srgbClr val="595959"/>
                </a:solidFill>
                <a:latin typeface="Helvetica Light" charset="0"/>
                <a:ea typeface="ＭＳ Ｐゴシック" charset="-128"/>
                <a:cs typeface="+mn-cs"/>
              </a:defRPr>
            </a:lvl1pPr>
            <a:lvl2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lang="en-US" sz="1600" kern="1200" dirty="0" smtClean="0">
                <a:solidFill>
                  <a:srgbClr val="595959"/>
                </a:solidFill>
                <a:latin typeface="Helvetica Light" charset="0"/>
                <a:ea typeface="ＭＳ Ｐゴシック" charset="-128"/>
                <a:cs typeface="+mn-cs"/>
              </a:defRPr>
            </a:lvl2pPr>
            <a:lvl3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lang="en-US" sz="1600" kern="1200" dirty="0" smtClean="0">
                <a:solidFill>
                  <a:srgbClr val="595959"/>
                </a:solidFill>
                <a:latin typeface="Helvetica Light" charset="0"/>
                <a:ea typeface="ＭＳ Ｐゴシック" charset="-128"/>
                <a:cs typeface="+mn-cs"/>
              </a:defRPr>
            </a:lvl3pPr>
            <a:lvl4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lang="en-US" sz="1600" kern="1200" dirty="0" smtClean="0">
                <a:solidFill>
                  <a:srgbClr val="595959"/>
                </a:solidFill>
                <a:latin typeface="Helvetica Light" charset="0"/>
                <a:ea typeface="ＭＳ Ｐゴシック" charset="-128"/>
                <a:cs typeface="+mn-cs"/>
              </a:defRPr>
            </a:lvl4pPr>
            <a:lvl5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lang="en-US" sz="1600" kern="1200" dirty="0">
                <a:solidFill>
                  <a:srgbClr val="595959"/>
                </a:solidFill>
                <a:latin typeface="Helvetica Light" charset="0"/>
                <a:ea typeface="ＭＳ Ｐゴシック" charset="-128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AD586-09EA-E645-9635-FE8614787D63}" type="datetimeFigureOut">
              <a:rPr lang="es-ES_tradnl" smtClean="0"/>
              <a:t>16/5/17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A0C4B-FA98-4D42-AF4C-717A14C41548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05001"/>
            <a:ext cx="3810000" cy="4114800"/>
          </a:xfrm>
        </p:spPr>
        <p:txBody>
          <a:bodyPr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Ø"/>
              <a:defRPr lang="en-US" sz="1600" kern="0" dirty="0" smtClean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733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16F995F0-4F7E-BC40-8C53-8403FADFF311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>
              <a:defRPr/>
            </a:pPr>
            <a:fld id="{9D4A2360-1DEB-6347-BB47-7157E33BEE1B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662813-A2F9-C847-8FE9-F5167D786FF4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30AE45-0259-6841-BA4E-5825C8692DC9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7416AD1B-1510-DA4F-839B-C54DAAC34386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CH" smtClean="0"/>
              <a:t>Click to edit Master text styles</a:t>
            </a:r>
          </a:p>
          <a:p>
            <a:pPr lvl="1" eaLnBrk="1" latinLnBrk="0" hangingPunct="1"/>
            <a:r>
              <a:rPr lang="fr-CH" smtClean="0"/>
              <a:t>Second level</a:t>
            </a:r>
          </a:p>
          <a:p>
            <a:pPr lvl="2" eaLnBrk="1" latinLnBrk="0" hangingPunct="1"/>
            <a:r>
              <a:rPr lang="fr-CH" smtClean="0"/>
              <a:t>Third level</a:t>
            </a:r>
          </a:p>
          <a:p>
            <a:pPr lvl="3" eaLnBrk="1" latinLnBrk="0" hangingPunct="1"/>
            <a:r>
              <a:rPr lang="fr-CH" smtClean="0"/>
              <a:t>Fourth level</a:t>
            </a:r>
          </a:p>
          <a:p>
            <a:pPr lvl="4" eaLnBrk="1" latinLnBrk="0" hangingPunct="1"/>
            <a:r>
              <a:rPr lang="fr-CH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fr-FR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CH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CH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fr-F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1D852A4C-CAD3-3C49-B016-71705B34D4A1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CH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smtClean="0"/>
              <a:t>Click to edit Master text styles</a:t>
            </a:r>
          </a:p>
          <a:p>
            <a:pPr lvl="1" eaLnBrk="1" latinLnBrk="0" hangingPunct="1"/>
            <a:r>
              <a:rPr kumimoji="0" lang="fr-CH" smtClean="0"/>
              <a:t>Second level</a:t>
            </a:r>
          </a:p>
          <a:p>
            <a:pPr lvl="2" eaLnBrk="1" latinLnBrk="0" hangingPunct="1"/>
            <a:r>
              <a:rPr kumimoji="0" lang="fr-CH" smtClean="0"/>
              <a:t>Third level</a:t>
            </a:r>
          </a:p>
          <a:p>
            <a:pPr lvl="3" eaLnBrk="1" latinLnBrk="0" hangingPunct="1"/>
            <a:r>
              <a:rPr kumimoji="0" lang="fr-CH" smtClean="0"/>
              <a:t>Fourth level</a:t>
            </a:r>
          </a:p>
          <a:p>
            <a:pPr lvl="4" eaLnBrk="1" latinLnBrk="0" hangingPunct="1"/>
            <a:r>
              <a:rPr kumimoji="0" lang="fr-CH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888B071-23D9-F74C-B249-39763A29AB02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26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tif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hyperlink" Target="http://www.nextflow.io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/>
          <p:cNvSpPr>
            <a:spLocks noGrp="1" noChangeArrowheads="1"/>
          </p:cNvSpPr>
          <p:nvPr>
            <p:ph type="ctrTitle"/>
          </p:nvPr>
        </p:nvSpPr>
        <p:spPr>
          <a:xfrm>
            <a:off x="1547664" y="2276872"/>
            <a:ext cx="6404248" cy="1828800"/>
          </a:xfrm>
        </p:spPr>
        <p:txBody>
          <a:bodyPr>
            <a:noAutofit/>
          </a:bodyPr>
          <a:lstStyle/>
          <a:p>
            <a:pPr algn="ctr"/>
            <a:r>
              <a:rPr lang="es-ES" sz="4000" dirty="0" smtClean="0"/>
              <a:t/>
            </a:r>
            <a:br>
              <a:rPr lang="es-ES" sz="4000" dirty="0" smtClean="0"/>
            </a:br>
            <a:r>
              <a:rPr lang="es-ES" sz="4000" dirty="0" smtClean="0"/>
              <a:t/>
            </a:r>
            <a:br>
              <a:rPr lang="es-ES" sz="4000" dirty="0" smtClean="0"/>
            </a:br>
            <a:r>
              <a:rPr lang="es-ES" sz="4000" dirty="0" smtClean="0"/>
              <a:t/>
            </a:r>
            <a:br>
              <a:rPr lang="es-ES" sz="4000" dirty="0" smtClean="0"/>
            </a:br>
            <a:r>
              <a:rPr lang="es-ES" sz="4000" dirty="0" err="1" smtClean="0">
                <a:solidFill>
                  <a:schemeClr val="tx1"/>
                </a:solidFill>
                <a:latin typeface="Avenir Black"/>
                <a:cs typeface="Avenir Black"/>
              </a:rPr>
              <a:t>Turning</a:t>
            </a:r>
            <a:r>
              <a:rPr lang="es-ES" sz="4000" dirty="0" smtClean="0">
                <a:solidFill>
                  <a:schemeClr val="tx1"/>
                </a:solidFill>
                <a:latin typeface="Avenir Black"/>
                <a:cs typeface="Avenir Black"/>
              </a:rPr>
              <a:t> </a:t>
            </a:r>
            <a:br>
              <a:rPr lang="es-ES" sz="4000" dirty="0" smtClean="0">
                <a:solidFill>
                  <a:schemeClr val="tx1"/>
                </a:solidFill>
                <a:latin typeface="Avenir Black"/>
                <a:cs typeface="Avenir Black"/>
              </a:rPr>
            </a:br>
            <a:r>
              <a:rPr lang="es-ES" sz="4000" dirty="0" err="1" smtClean="0">
                <a:solidFill>
                  <a:schemeClr val="tx1"/>
                </a:solidFill>
                <a:latin typeface="Avenir Black"/>
                <a:cs typeface="Avenir Black"/>
              </a:rPr>
              <a:t>Biology</a:t>
            </a:r>
            <a:r>
              <a:rPr lang="es-ES" sz="4000" dirty="0" smtClean="0">
                <a:solidFill>
                  <a:schemeClr val="tx1"/>
                </a:solidFill>
                <a:latin typeface="Avenir Black"/>
                <a:cs typeface="Avenir Black"/>
              </a:rPr>
              <a:t> </a:t>
            </a:r>
            <a:br>
              <a:rPr lang="es-ES" sz="4000" dirty="0" smtClean="0">
                <a:solidFill>
                  <a:schemeClr val="tx1"/>
                </a:solidFill>
                <a:latin typeface="Avenir Black"/>
                <a:cs typeface="Avenir Black"/>
              </a:rPr>
            </a:br>
            <a:r>
              <a:rPr lang="es-ES" sz="4000" dirty="0" err="1" smtClean="0">
                <a:solidFill>
                  <a:schemeClr val="tx1"/>
                </a:solidFill>
                <a:latin typeface="Avenir Black"/>
                <a:cs typeface="Avenir Black"/>
              </a:rPr>
              <a:t>Into</a:t>
            </a:r>
            <a:r>
              <a:rPr lang="es-ES" sz="4000" dirty="0" smtClean="0">
                <a:solidFill>
                  <a:schemeClr val="tx1"/>
                </a:solidFill>
                <a:latin typeface="Avenir Black"/>
                <a:cs typeface="Avenir Black"/>
              </a:rPr>
              <a:t> </a:t>
            </a:r>
            <a:br>
              <a:rPr lang="es-ES" sz="4000" dirty="0" smtClean="0">
                <a:solidFill>
                  <a:schemeClr val="tx1"/>
                </a:solidFill>
                <a:latin typeface="Avenir Black"/>
                <a:cs typeface="Avenir Black"/>
              </a:rPr>
            </a:br>
            <a:r>
              <a:rPr lang="es-ES" sz="4000" dirty="0" err="1" smtClean="0">
                <a:solidFill>
                  <a:schemeClr val="tx1"/>
                </a:solidFill>
                <a:latin typeface="Avenir Black"/>
                <a:cs typeface="Avenir Black"/>
              </a:rPr>
              <a:t>precision</a:t>
            </a:r>
            <a:r>
              <a:rPr lang="es-ES" sz="4000" dirty="0" smtClean="0">
                <a:solidFill>
                  <a:schemeClr val="tx1"/>
                </a:solidFill>
                <a:latin typeface="Avenir Black"/>
                <a:cs typeface="Avenir Black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Avenir Black"/>
                <a:cs typeface="Avenir Black"/>
              </a:rPr>
              <a:t>biology</a:t>
            </a:r>
            <a:r>
              <a:rPr lang="es-ES" sz="4000" dirty="0">
                <a:solidFill>
                  <a:schemeClr val="tx1"/>
                </a:solidFill>
                <a:latin typeface="Avenir Black"/>
                <a:cs typeface="Avenir Black"/>
              </a:rPr>
              <a:t> </a:t>
            </a:r>
            <a:r>
              <a:rPr lang="es-ES" sz="4000" dirty="0" smtClean="0">
                <a:solidFill>
                  <a:schemeClr val="tx1"/>
                </a:solidFill>
                <a:latin typeface="Avenir Black"/>
                <a:cs typeface="Avenir Black"/>
              </a:rPr>
              <a:t/>
            </a:r>
            <a:br>
              <a:rPr lang="es-ES" sz="4000" dirty="0" smtClean="0">
                <a:solidFill>
                  <a:schemeClr val="tx1"/>
                </a:solidFill>
                <a:latin typeface="Avenir Black"/>
                <a:cs typeface="Avenir Black"/>
              </a:rPr>
            </a:br>
            <a:endParaRPr lang="en-US" sz="4000" dirty="0">
              <a:solidFill>
                <a:schemeClr val="tx1"/>
              </a:solidFill>
              <a:latin typeface="Avenir Black"/>
              <a:cs typeface="Avenir Black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79712" y="4267200"/>
            <a:ext cx="7056784" cy="211412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endParaRPr lang="en-US" sz="1800" b="1" dirty="0"/>
          </a:p>
          <a:p>
            <a:pPr eaLnBrk="1" hangingPunct="1">
              <a:lnSpc>
                <a:spcPct val="80000"/>
              </a:lnSpc>
            </a:pPr>
            <a:endParaRPr lang="en-US" sz="18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Cédric Notredame</a:t>
            </a:r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2100" dirty="0" smtClean="0">
                <a:solidFill>
                  <a:schemeClr val="tx1"/>
                </a:solidFill>
              </a:rPr>
              <a:t>Comparative Bioinformatics </a:t>
            </a:r>
          </a:p>
          <a:p>
            <a:pPr eaLnBrk="1" hangingPunct="1">
              <a:lnSpc>
                <a:spcPct val="80000"/>
              </a:lnSpc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</a:pPr>
            <a:r>
              <a:rPr lang="en-US" sz="1800" dirty="0" smtClean="0"/>
              <a:t>Bioinformatics </a:t>
            </a:r>
            <a:r>
              <a:rPr lang="en-US" sz="1800" dirty="0"/>
              <a:t>and Genomics </a:t>
            </a:r>
            <a:r>
              <a:rPr lang="en-US" sz="1800" dirty="0" smtClean="0"/>
              <a:t>Program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116632"/>
            <a:ext cx="2235200" cy="1143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213-B4C4-4C5C-8EAE-01416D175C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07809"/>
      </p:ext>
    </p:extLst>
  </p:cSld>
  <p:clrMapOvr>
    <a:masterClrMapping/>
  </p:clrMapOvr>
  <p:transition xmlns:p14="http://schemas.microsoft.com/office/powerpoint/2010/main" advTm="15516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" y="0"/>
            <a:ext cx="6997700" cy="2019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856" y="571138"/>
            <a:ext cx="4222631" cy="4009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36" y="4797152"/>
            <a:ext cx="8501180" cy="19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4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55456" cy="407707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1500" y="1746250"/>
            <a:ext cx="8001000" cy="3708400"/>
            <a:chOff x="571500" y="1746250"/>
            <a:chExt cx="8001000" cy="3708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" y="1746250"/>
              <a:ext cx="8001000" cy="3365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608" y="5111750"/>
              <a:ext cx="65151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68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91680" y="2276872"/>
            <a:ext cx="604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What Shall We do ?</a:t>
            </a:r>
            <a:endParaRPr lang="en-US" sz="3200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886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" y="5418"/>
            <a:ext cx="4135121" cy="4581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303" y="2445211"/>
            <a:ext cx="5007697" cy="4425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0192" y="3645024"/>
            <a:ext cx="2736304" cy="1008112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2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60032" cy="1860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852936"/>
            <a:ext cx="8210599" cy="324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21150"/>
            <a:ext cx="5511800" cy="6731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6296" y="3284984"/>
            <a:ext cx="1296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5536" y="3717032"/>
            <a:ext cx="10801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076056" y="5589240"/>
            <a:ext cx="35300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15816" y="7893496"/>
            <a:ext cx="35300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5536" y="6092814"/>
            <a:ext cx="5040560" cy="4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04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60032" cy="18606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87" y="1916832"/>
            <a:ext cx="6137045" cy="4841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21150"/>
            <a:ext cx="5511800" cy="673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920" y="4149080"/>
            <a:ext cx="1872208" cy="36004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24128" y="4437112"/>
            <a:ext cx="1728192" cy="36004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23387" y="4725144"/>
            <a:ext cx="1872208" cy="360040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8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369" y="1844824"/>
            <a:ext cx="4193631" cy="49411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19"/>
            <a:ext cx="4788024" cy="456734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45759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3647158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06" y="2132856"/>
            <a:ext cx="5341100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53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91680" y="2276872"/>
            <a:ext cx="604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What We did?</a:t>
            </a:r>
            <a:endParaRPr lang="en-US" sz="3200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353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71"/>
            <a:ext cx="9144000" cy="5875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9832" y="18159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www.nextflow.org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0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>
            <a:spLocks noGrp="1"/>
          </p:cNvSpPr>
          <p:nvPr>
            <p:ph type="ctrTitle" idx="4294967295"/>
          </p:nvPr>
        </p:nvSpPr>
        <p:spPr>
          <a:xfrm>
            <a:off x="468313" y="2781300"/>
            <a:ext cx="7772400" cy="21605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venir Black"/>
                <a:cs typeface="Avenir Black"/>
              </a:rPr>
              <a:t>“</a:t>
            </a:r>
            <a: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  <a:t>The Ultimate Fate </a:t>
            </a:r>
            <a:b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</a:br>
            <a: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  <a:t>of </a:t>
            </a:r>
            <a:b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</a:br>
            <a: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  <a:t>Biological data </a:t>
            </a:r>
            <a:b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</a:br>
            <a: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  <a:t>is to be </a:t>
            </a:r>
            <a:b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</a:br>
            <a: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  <a:t>(multiply) </a:t>
            </a:r>
            <a:b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</a:br>
            <a:r>
              <a:rPr lang="en-US" b="1" i="1" dirty="0" smtClean="0">
                <a:solidFill>
                  <a:srgbClr val="000000"/>
                </a:solidFill>
                <a:latin typeface="Avenir Black"/>
                <a:cs typeface="Avenir Black"/>
              </a:rPr>
              <a:t>Compared</a:t>
            </a:r>
            <a:r>
              <a:rPr lang="en-US" dirty="0" smtClean="0">
                <a:solidFill>
                  <a:srgbClr val="000000"/>
                </a:solidFill>
                <a:latin typeface="Avenir Black"/>
                <a:cs typeface="Avenir Black"/>
              </a:rPr>
              <a:t>”</a:t>
            </a:r>
            <a:br>
              <a:rPr lang="en-US" dirty="0" smtClean="0">
                <a:solidFill>
                  <a:srgbClr val="000000"/>
                </a:solidFill>
                <a:latin typeface="Avenir Black"/>
                <a:cs typeface="Avenir Black"/>
              </a:rPr>
            </a:br>
            <a:r>
              <a:rPr lang="en-US" dirty="0">
                <a:solidFill>
                  <a:srgbClr val="000000"/>
                </a:solidFill>
                <a:latin typeface="Avenir Black"/>
                <a:cs typeface="Avenir Black"/>
              </a:rPr>
              <a:t/>
            </a:r>
            <a:br>
              <a:rPr lang="en-US" dirty="0">
                <a:solidFill>
                  <a:srgbClr val="000000"/>
                </a:solidFill>
                <a:latin typeface="Avenir Black"/>
                <a:cs typeface="Avenir Black"/>
              </a:rPr>
            </a:br>
            <a:r>
              <a:rPr lang="en-US" dirty="0" smtClean="0">
                <a:solidFill>
                  <a:srgbClr val="000000"/>
                </a:solidFill>
                <a:latin typeface="Avenir Black"/>
                <a:cs typeface="Avenir Black"/>
              </a:rPr>
              <a:t>Source: </a:t>
            </a:r>
            <a:r>
              <a:rPr lang="en-US" sz="1800" dirty="0" smtClean="0">
                <a:solidFill>
                  <a:srgbClr val="000000"/>
                </a:solidFill>
              </a:rPr>
              <a:t>Heard in a Pub in Cambridge, Late</a:t>
            </a:r>
            <a:r>
              <a:rPr lang="mr-IN" sz="1800" dirty="0" smtClean="0">
                <a:solidFill>
                  <a:srgbClr val="000000"/>
                </a:solidFill>
              </a:rPr>
              <a:t>…</a:t>
            </a:r>
            <a:endParaRPr lang="en-US" sz="1800" i="1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78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461" y="487171"/>
            <a:ext cx="3469545" cy="6966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6000" y="2345765"/>
            <a:ext cx="37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90554" y="1"/>
            <a:ext cx="1397000" cy="107097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2432" y="152401"/>
            <a:ext cx="1826142" cy="107097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0099" y="5545667"/>
            <a:ext cx="1826142" cy="13193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3084" y="1471919"/>
            <a:ext cx="8821271" cy="555541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Automatic Parallelization</a:t>
            </a:r>
          </a:p>
          <a:p>
            <a:pPr marL="548640" lvl="2" indent="0">
              <a:lnSpc>
                <a:spcPct val="130000"/>
              </a:lnSpc>
              <a:buNone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Dataflow Model, a high-level parallelization model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Polyglot</a:t>
            </a:r>
          </a:p>
          <a:p>
            <a:pPr marL="834390" lvl="2" indent="-285750">
              <a:lnSpc>
                <a:spcPct val="130000"/>
              </a:lnSpc>
              <a:buFont typeface="Wingdings" charset="0"/>
              <a:buChar char="à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Reu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 of any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existing scripts/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tools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000" b="1" dirty="0" smtClean="0">
                <a:solidFill>
                  <a:srgbClr val="7F7F7F"/>
                </a:solidFill>
              </a:rPr>
              <a:t>Resumption </a:t>
            </a:r>
            <a:r>
              <a:rPr lang="en-US" sz="2000" b="1" dirty="0">
                <a:solidFill>
                  <a:srgbClr val="7F7F7F"/>
                </a:solidFill>
              </a:rPr>
              <a:t>of Pipelines – Continues </a:t>
            </a:r>
            <a:r>
              <a:rPr lang="en-US" sz="2000" b="1" dirty="0" smtClean="0">
                <a:solidFill>
                  <a:srgbClr val="7F7F7F"/>
                </a:solidFill>
              </a:rPr>
              <a:t>checkpoints &amp;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000" b="1" dirty="0">
                <a:solidFill>
                  <a:srgbClr val="7F7F7F"/>
                </a:solidFill>
              </a:rPr>
              <a:t> </a:t>
            </a:r>
            <a:r>
              <a:rPr lang="en-US" sz="2000" b="1" dirty="0" smtClean="0">
                <a:solidFill>
                  <a:srgbClr val="7F7F7F"/>
                </a:solidFill>
              </a:rPr>
              <a:t>      Computation Agnostic</a:t>
            </a:r>
            <a:endParaRPr lang="en-US" sz="2000" b="1" dirty="0">
              <a:solidFill>
                <a:srgbClr val="7F7F7F"/>
              </a:solidFill>
            </a:endParaRPr>
          </a:p>
          <a:p>
            <a:pPr marL="834390" lvl="2" indent="-285750">
              <a:lnSpc>
                <a:spcPct val="130000"/>
              </a:lnSpc>
              <a:buFont typeface="Wingdings" charset="0"/>
              <a:buChar char="à"/>
            </a:pPr>
            <a:r>
              <a:rPr lang="en-US" sz="1600" dirty="0" smtClean="0">
                <a:solidFill>
                  <a:srgbClr val="7F7F7F"/>
                </a:solidFill>
                <a:sym typeface="Wingdings"/>
              </a:rPr>
              <a:t>Cashing system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 startAt="4"/>
            </a:pPr>
            <a:r>
              <a:rPr lang="en-US" sz="2000" b="1" dirty="0">
                <a:solidFill>
                  <a:srgbClr val="7F7F7F"/>
                </a:solidFill>
              </a:rPr>
              <a:t>Virtualization &amp; Packaging </a:t>
            </a:r>
          </a:p>
          <a:p>
            <a:pPr marL="548640" lvl="2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7F7F7F"/>
                </a:solidFill>
                <a:sym typeface="Wingdings"/>
              </a:rPr>
              <a:t> Docker integration</a:t>
            </a:r>
            <a:endParaRPr lang="en-US" sz="1600" b="1" dirty="0">
              <a:solidFill>
                <a:srgbClr val="7F7F7F"/>
              </a:solidFill>
            </a:endParaRPr>
          </a:p>
          <a:p>
            <a:pPr marL="457200" indent="-457200">
              <a:lnSpc>
                <a:spcPct val="130000"/>
              </a:lnSpc>
              <a:buFont typeface="+mj-lt"/>
              <a:buAutoNum type="arabicPeriod" startAt="4"/>
            </a:pPr>
            <a:r>
              <a:rPr lang="en-US" sz="2200" b="1" dirty="0"/>
              <a:t>Portable </a:t>
            </a:r>
          </a:p>
          <a:p>
            <a:pPr marL="548640" lvl="2" indent="0">
              <a:lnSpc>
                <a:spcPct val="130000"/>
              </a:lnSpc>
              <a:buNone/>
            </a:pPr>
            <a:r>
              <a:rPr lang="en-US" sz="1800" dirty="0" smtClean="0">
                <a:solidFill>
                  <a:srgbClr val="94C600"/>
                </a:solidFill>
                <a:sym typeface="Wingdings"/>
              </a:rPr>
              <a:t> </a:t>
            </a:r>
            <a:r>
              <a:rPr lang="en-US" sz="1800" dirty="0" smtClean="0">
                <a:solidFill>
                  <a:prstClr val="black"/>
                </a:solidFill>
                <a:sym typeface="Wingdings"/>
              </a:rPr>
              <a:t>Platform </a:t>
            </a:r>
            <a:r>
              <a:rPr lang="en-US" sz="1800" dirty="0">
                <a:solidFill>
                  <a:prstClr val="black"/>
                </a:solidFill>
                <a:sym typeface="Wingdings"/>
              </a:rPr>
              <a:t>agnostic</a:t>
            </a:r>
            <a:endParaRPr lang="en-US" sz="2200" b="1" dirty="0"/>
          </a:p>
          <a:p>
            <a:pPr marL="548640" lvl="2" indent="0">
              <a:lnSpc>
                <a:spcPct val="120000"/>
              </a:lnSpc>
              <a:buNone/>
            </a:pPr>
            <a:r>
              <a:rPr lang="en-US" sz="1800" dirty="0" smtClean="0">
                <a:sym typeface="Wingdings"/>
              </a:rPr>
              <a:t> </a:t>
            </a:r>
            <a:endParaRPr lang="en-US" sz="1800" dirty="0" smtClean="0"/>
          </a:p>
        </p:txBody>
      </p:sp>
      <p:pic>
        <p:nvPicPr>
          <p:cNvPr id="25" name="Picture 24" descr="Screen Shot 2016-04-04 at 15.02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25" y="2379751"/>
            <a:ext cx="2004081" cy="7098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857" y="1223379"/>
            <a:ext cx="747887" cy="1385171"/>
          </a:xfrm>
          <a:prstGeom prst="rect">
            <a:avLst/>
          </a:prstGeom>
        </p:spPr>
      </p:pic>
      <p:pic>
        <p:nvPicPr>
          <p:cNvPr id="10" name="Picture 9" descr="dock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10" y="4153183"/>
            <a:ext cx="947266" cy="7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definition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09" y="1778002"/>
            <a:ext cx="4744242" cy="47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7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6632"/>
            <a:ext cx="3500912" cy="5955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6632"/>
            <a:ext cx="3501230" cy="482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81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110" y="1600200"/>
            <a:ext cx="8918222" cy="5116689"/>
          </a:xfrm>
        </p:spPr>
        <p:txBody>
          <a:bodyPr>
            <a:normAutofit/>
          </a:bodyPr>
          <a:lstStyle/>
          <a:p>
            <a:pPr lvl="1">
              <a:buFont typeface="Wingdings" charset="2"/>
              <a:buChar char="ü"/>
            </a:pPr>
            <a:r>
              <a:rPr lang="en-US" sz="3200" dirty="0" smtClean="0"/>
              <a:t> self</a:t>
            </a:r>
            <a:r>
              <a:rPr lang="en-US" sz="3200" dirty="0"/>
              <a:t>-contained </a:t>
            </a:r>
            <a:r>
              <a:rPr lang="en-US" sz="3200" dirty="0" smtClean="0"/>
              <a:t>and reproducible analysis</a:t>
            </a:r>
          </a:p>
          <a:p>
            <a:pPr lvl="1">
              <a:buFont typeface="Wingdings" charset="2"/>
              <a:buChar char="ü"/>
            </a:pPr>
            <a:r>
              <a:rPr lang="en-US" sz="3200" dirty="0" smtClean="0">
                <a:sym typeface="Wingdings"/>
              </a:rPr>
              <a:t> </a:t>
            </a:r>
            <a:r>
              <a:rPr lang="en-US" sz="3200" dirty="0">
                <a:sym typeface="Wingdings"/>
              </a:rPr>
              <a:t>r</a:t>
            </a:r>
            <a:r>
              <a:rPr lang="en-US" sz="3200" dirty="0" smtClean="0"/>
              <a:t>euse </a:t>
            </a:r>
            <a:r>
              <a:rPr lang="en-US" sz="3200" dirty="0"/>
              <a:t>any existing scripts/</a:t>
            </a:r>
            <a:r>
              <a:rPr lang="en-US" sz="3200" dirty="0" smtClean="0"/>
              <a:t>tools</a:t>
            </a:r>
            <a:endParaRPr lang="en-US" sz="3200" dirty="0"/>
          </a:p>
          <a:p>
            <a:pPr lvl="1">
              <a:buFont typeface="Wingdings" charset="2"/>
              <a:buChar char="ü"/>
            </a:pPr>
            <a:r>
              <a:rPr lang="en-US" sz="3200" dirty="0" smtClean="0">
                <a:sym typeface="Wingdings"/>
              </a:rPr>
              <a:t> automatic data parallelization</a:t>
            </a:r>
          </a:p>
          <a:p>
            <a:pPr lvl="1">
              <a:buFont typeface="Wingdings" charset="2"/>
              <a:buChar char="ü"/>
            </a:pPr>
            <a:r>
              <a:rPr lang="en-US" sz="3200" dirty="0" smtClean="0">
                <a:sym typeface="Wingdings"/>
              </a:rPr>
              <a:t> portable across multiple platforms</a:t>
            </a:r>
          </a:p>
          <a:p>
            <a:pPr lvl="1">
              <a:buFont typeface="Wingdings" charset="0"/>
              <a:buChar char="à"/>
            </a:pPr>
            <a:endParaRPr lang="en-US" sz="3600" dirty="0">
              <a:sym typeface="Wingdings"/>
            </a:endParaRPr>
          </a:p>
          <a:p>
            <a:pPr marL="457200" lvl="1" indent="0">
              <a:buNone/>
            </a:pPr>
            <a:r>
              <a:rPr lang="en-US" sz="3000" b="1" dirty="0" smtClean="0">
                <a:solidFill>
                  <a:srgbClr val="2FB069"/>
                </a:solidFill>
                <a:sym typeface="Wingdings"/>
              </a:rPr>
              <a:t></a:t>
            </a:r>
            <a:r>
              <a:rPr lang="en-US" sz="3000" b="1" dirty="0" smtClean="0">
                <a:solidFill>
                  <a:srgbClr val="2FB069"/>
                </a:solidFill>
              </a:rPr>
              <a:t> allowing scientists to focus on the application logic, instead of the low-level implementation details</a:t>
            </a:r>
          </a:p>
          <a:p>
            <a:pPr lvl="1">
              <a:buFont typeface="Wingdings" charset="0"/>
              <a:buChar char="à"/>
            </a:pPr>
            <a:endParaRPr lang="en-US" sz="3600" dirty="0" smtClean="0">
              <a:sym typeface="Wingdings"/>
            </a:endParaRPr>
          </a:p>
          <a:p>
            <a:pPr>
              <a:buFont typeface="Wingdings" charset="0"/>
              <a:buChar char="à"/>
            </a:pPr>
            <a:endParaRPr lang="en-US" sz="3600" dirty="0" smtClean="0">
              <a:sym typeface="Wingdings"/>
            </a:endParaRPr>
          </a:p>
          <a:p>
            <a:pPr>
              <a:buFont typeface="Wingdings" charset="0"/>
              <a:buChar char="à"/>
            </a:pPr>
            <a:endParaRPr lang="en-US" sz="3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71" y="458949"/>
            <a:ext cx="3469545" cy="6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6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063"/>
            <a:ext cx="9144000" cy="42614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5976" y="2411596"/>
            <a:ext cx="13681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03848" y="1628800"/>
            <a:ext cx="2736304" cy="8640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0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315707"/>
            <a:ext cx="2798464" cy="21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  <p:pic>
        <p:nvPicPr>
          <p:cNvPr id="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5616" y="836712"/>
            <a:ext cx="7776864" cy="555604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5" name="Shape 209"/>
          <p:cNvSpPr/>
          <p:nvPr/>
        </p:nvSpPr>
        <p:spPr>
          <a:xfrm>
            <a:off x="107505" y="108114"/>
            <a:ext cx="266429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rPr sz="1000" dirty="0"/>
              <a:t>* Companion </a:t>
            </a:r>
            <a:r>
              <a:rPr sz="1000" dirty="0" smtClean="0"/>
              <a:t>parasite </a:t>
            </a:r>
            <a:r>
              <a:rPr sz="1000" dirty="0"/>
              <a:t>genome annotation pipeline, Steinbiss et al., DOI: 10.1093/nar/gkw292</a:t>
            </a:r>
          </a:p>
        </p:txBody>
      </p:sp>
    </p:spTree>
    <p:extLst>
      <p:ext uri="{BB962C8B-B14F-4D97-AF65-F5344CB8AC3E}">
        <p14:creationId xmlns:p14="http://schemas.microsoft.com/office/powerpoint/2010/main" val="1306216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0"/>
            <a:ext cx="6588224" cy="68579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  <p:pic>
        <p:nvPicPr>
          <p:cNvPr id="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05" y="764704"/>
            <a:ext cx="2664296" cy="3162672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</p:spPr>
      </p:pic>
      <p:sp>
        <p:nvSpPr>
          <p:cNvPr id="5" name="Shape 209"/>
          <p:cNvSpPr/>
          <p:nvPr/>
        </p:nvSpPr>
        <p:spPr>
          <a:xfrm>
            <a:off x="107505" y="108114"/>
            <a:ext cx="266429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rPr sz="1000" dirty="0"/>
              <a:t>* Companion </a:t>
            </a:r>
            <a:r>
              <a:rPr sz="1000" dirty="0" smtClean="0"/>
              <a:t>parasite </a:t>
            </a:r>
            <a:r>
              <a:rPr sz="1000" dirty="0"/>
              <a:t>genome annotation pipeline, Steinbiss et al., DOI: 10.1093/nar/gkw292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64088" y="2852936"/>
            <a:ext cx="36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56176" y="2857713"/>
            <a:ext cx="36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48264" y="2862490"/>
            <a:ext cx="360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25729" y="4268304"/>
            <a:ext cx="2646072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All Computations Stable on a Given Platform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5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6703"/>
            <a:ext cx="9144000" cy="31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2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6628" cy="2492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510003"/>
            <a:ext cx="2952328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88640"/>
            <a:ext cx="3687945" cy="36688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75656" y="4293096"/>
            <a:ext cx="604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Is </a:t>
            </a:r>
            <a:r>
              <a:rPr lang="en-US" sz="3200" b="1" i="1" dirty="0" err="1" smtClean="0">
                <a:latin typeface="Avenir Black"/>
                <a:cs typeface="Avenir Black"/>
              </a:rPr>
              <a:t>Kalisto</a:t>
            </a:r>
            <a:r>
              <a:rPr lang="en-US" sz="3200" b="1" i="1" dirty="0" smtClean="0">
                <a:latin typeface="Avenir Black"/>
                <a:cs typeface="Avenir Black"/>
              </a:rPr>
              <a:t> Numerically Stable?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1933040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6628" cy="2492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510003"/>
            <a:ext cx="2952328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88640"/>
            <a:ext cx="3687945" cy="36688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77072"/>
            <a:ext cx="9144000" cy="3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8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-171400"/>
            <a:ext cx="7056784" cy="1143000"/>
          </a:xfrm>
        </p:spPr>
        <p:txBody>
          <a:bodyPr/>
          <a:lstStyle/>
          <a:p>
            <a:r>
              <a:rPr lang="en-US" i="1" dirty="0" smtClean="0">
                <a:solidFill>
                  <a:srgbClr val="000000"/>
                </a:solidFill>
                <a:latin typeface="Avenir Black"/>
                <a:cs typeface="Avenir Black"/>
              </a:rPr>
              <a:t>What Can We Compare Today ?</a:t>
            </a:r>
            <a:endParaRPr lang="en-US" i="1" dirty="0">
              <a:solidFill>
                <a:srgbClr val="000000"/>
              </a:solidFill>
              <a:latin typeface="Avenir Black"/>
              <a:cs typeface="Avenir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39552" y="1700808"/>
            <a:ext cx="828092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venir Black"/>
                <a:cs typeface="Avenir Black"/>
              </a:rPr>
              <a:t>Gene Sequences : </a:t>
            </a:r>
            <a:r>
              <a:rPr lang="en-US" dirty="0" smtClean="0">
                <a:latin typeface="Avenir Book"/>
                <a:cs typeface="Avenir Book"/>
                <a:sym typeface="Wingdings"/>
              </a:rPr>
              <a:t>RNA, Proteins</a:t>
            </a:r>
          </a:p>
          <a:p>
            <a:pPr marL="0" indent="0">
              <a:buNone/>
            </a:pPr>
            <a:endParaRPr lang="en-US" dirty="0">
              <a:latin typeface="Avenir Book"/>
              <a:cs typeface="Avenir Book"/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latin typeface="Avenir Black"/>
                <a:cs typeface="Avenir Black"/>
                <a:sym typeface="Wingdings"/>
              </a:rPr>
              <a:t>Structures: </a:t>
            </a:r>
            <a:r>
              <a:rPr lang="en-US" dirty="0" smtClean="0">
                <a:latin typeface="Avenir Book"/>
                <a:cs typeface="Avenir Book"/>
                <a:sym typeface="Wingdings"/>
              </a:rPr>
              <a:t>RNA, Proteins, Genomes </a:t>
            </a:r>
            <a:endParaRPr lang="en-US" dirty="0" smtClean="0">
              <a:latin typeface="Avenir Book"/>
              <a:cs typeface="Avenir Book"/>
            </a:endParaRPr>
          </a:p>
          <a:p>
            <a:pPr marL="0" indent="0">
              <a:buNone/>
            </a:pPr>
            <a:endParaRPr lang="en-US" dirty="0">
              <a:latin typeface="Avenir Black"/>
              <a:cs typeface="Avenir Black"/>
            </a:endParaRPr>
          </a:p>
          <a:p>
            <a:pPr marL="0" indent="0">
              <a:buNone/>
            </a:pPr>
            <a:r>
              <a:rPr lang="en-US" dirty="0" smtClean="0">
                <a:latin typeface="Avenir Black"/>
                <a:cs typeface="Avenir Black"/>
              </a:rPr>
              <a:t>Genome Sequences: </a:t>
            </a:r>
            <a:r>
              <a:rPr lang="en-US" dirty="0" smtClean="0">
                <a:latin typeface="Avenir Book"/>
                <a:cs typeface="Avenir Book"/>
              </a:rPr>
              <a:t>CNV, Epigenetics</a:t>
            </a:r>
          </a:p>
          <a:p>
            <a:pPr marL="365760" lvl="1" indent="0">
              <a:buNone/>
            </a:pPr>
            <a:endParaRPr lang="en-US" dirty="0">
              <a:latin typeface="Avenir Black"/>
              <a:cs typeface="Avenir Black"/>
            </a:endParaRPr>
          </a:p>
          <a:p>
            <a:pPr marL="0" indent="0">
              <a:buNone/>
            </a:pPr>
            <a:r>
              <a:rPr lang="en-US" dirty="0" err="1" smtClean="0">
                <a:latin typeface="Avenir Black"/>
                <a:cs typeface="Avenir Black"/>
              </a:rPr>
              <a:t>Omics</a:t>
            </a:r>
            <a:r>
              <a:rPr lang="en-US" dirty="0" smtClean="0">
                <a:latin typeface="Avenir Black"/>
                <a:cs typeface="Avenir Black"/>
              </a:rPr>
              <a:t> Phenotypes: </a:t>
            </a:r>
            <a:r>
              <a:rPr lang="en-US" sz="2000" dirty="0" err="1" smtClean="0">
                <a:latin typeface="Avenir Book"/>
                <a:cs typeface="Avenir Book"/>
              </a:rPr>
              <a:t>Transcriptomes</a:t>
            </a:r>
            <a:r>
              <a:rPr lang="en-US" sz="2000" dirty="0" smtClean="0">
                <a:latin typeface="Avenir Book"/>
                <a:cs typeface="Avenir Book"/>
              </a:rPr>
              <a:t>, Proteomes, </a:t>
            </a:r>
            <a:r>
              <a:rPr lang="en-US" sz="2000" dirty="0" err="1" smtClean="0">
                <a:latin typeface="Avenir Book"/>
                <a:cs typeface="Avenir Book"/>
              </a:rPr>
              <a:t>Metabolomes</a:t>
            </a:r>
            <a:r>
              <a:rPr lang="en-US" sz="2000" dirty="0" smtClean="0">
                <a:latin typeface="Avenir Book"/>
                <a:cs typeface="Avenir Book"/>
              </a:rPr>
              <a:t>, </a:t>
            </a:r>
            <a:endParaRPr lang="en-US" sz="2000" dirty="0">
              <a:latin typeface="Avenir Book"/>
              <a:cs typeface="Avenir Book"/>
            </a:endParaRPr>
          </a:p>
          <a:p>
            <a:pPr marL="0" indent="0">
              <a:buNone/>
            </a:pPr>
            <a:endParaRPr lang="en-US" dirty="0" smtClean="0">
              <a:latin typeface="Avenir Black"/>
              <a:cs typeface="Avenir Black"/>
            </a:endParaRPr>
          </a:p>
          <a:p>
            <a:pPr marL="0" indent="0">
              <a:buNone/>
            </a:pPr>
            <a:r>
              <a:rPr lang="en-US" dirty="0" smtClean="0">
                <a:latin typeface="Avenir Black"/>
                <a:cs typeface="Avenir Black"/>
              </a:rPr>
              <a:t>Phenotypes and Behaviors: </a:t>
            </a:r>
            <a:r>
              <a:rPr lang="en-US" dirty="0" smtClean="0">
                <a:latin typeface="Avenir Book"/>
                <a:cs typeface="Avenir Book"/>
              </a:rPr>
              <a:t>Big Data</a:t>
            </a:r>
            <a:endParaRPr lang="en-US" dirty="0" smtClean="0">
              <a:latin typeface="Avenir Black"/>
              <a:cs typeface="Avenir Blac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72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91680" y="2276872"/>
            <a:ext cx="6048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Giving 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Bad News </a:t>
            </a:r>
            <a:r>
              <a:rPr lang="en-US" sz="3200" b="1" i="1" dirty="0" smtClean="0">
                <a:latin typeface="Avenir Black"/>
                <a:cs typeface="Avenir Black"/>
              </a:rPr>
              <a:t>is Only Fun if you have bad news </a:t>
            </a:r>
          </a:p>
          <a:p>
            <a:r>
              <a:rPr lang="en-US" sz="3200" b="1" i="1" dirty="0">
                <a:solidFill>
                  <a:srgbClr val="FF0000"/>
                </a:solidFill>
                <a:latin typeface="Avenir Black"/>
                <a:cs typeface="Avenir Black"/>
              </a:rPr>
              <a:t>F</a:t>
            </a:r>
            <a:r>
              <a:rPr lang="en-US" sz="3200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or Everybody</a:t>
            </a:r>
            <a:endParaRPr lang="en-US" sz="3200" b="1" i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880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0"/>
            <a:ext cx="498996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520" y="1556792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ML Trees are just</a:t>
            </a:r>
          </a:p>
          <a:p>
            <a:r>
              <a:rPr lang="en-US" sz="3200" b="1" i="1" dirty="0" smtClean="0">
                <a:latin typeface="Avenir Black"/>
                <a:cs typeface="Avenir Black"/>
              </a:rPr>
              <a:t>As Unstable?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06789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461" y="487171"/>
            <a:ext cx="3469545" cy="6966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16000" y="2345765"/>
            <a:ext cx="376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90554" y="1"/>
            <a:ext cx="1397000" cy="107097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2432" y="152401"/>
            <a:ext cx="1826142" cy="107097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0099" y="5545667"/>
            <a:ext cx="1826142" cy="13193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Screen Shot 2016-04-04 at 15.02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25" y="2379751"/>
            <a:ext cx="2004081" cy="7098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857" y="1223379"/>
            <a:ext cx="747887" cy="13851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0099" y="1223379"/>
            <a:ext cx="8607568" cy="316091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ock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61" y="1500141"/>
            <a:ext cx="3492085" cy="28841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74073" y="4870494"/>
            <a:ext cx="604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Numerical Stability</a:t>
            </a:r>
            <a:endParaRPr lang="en-US" sz="3200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809169"/>
            <a:ext cx="8145633" cy="8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4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0876"/>
            <a:ext cx="3790743" cy="26078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64704"/>
            <a:ext cx="17018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180" y="4221088"/>
            <a:ext cx="6372200" cy="2533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880" y="3048670"/>
            <a:ext cx="6413500" cy="647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1050980"/>
            <a:ext cx="4860032" cy="7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86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6365" y="2282094"/>
            <a:ext cx="2004446" cy="1431747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Shape 5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Who is </a:t>
            </a:r>
            <a:r>
              <a:rPr dirty="0" smtClean="0"/>
              <a:t>using</a:t>
            </a:r>
            <a:r>
              <a:rPr lang="en-US" dirty="0"/>
              <a:t> </a:t>
            </a:r>
            <a:r>
              <a:rPr lang="en-US" dirty="0" smtClean="0"/>
              <a:t>                      </a:t>
            </a:r>
            <a:r>
              <a:rPr dirty="0" smtClean="0"/>
              <a:t>?</a:t>
            </a:r>
            <a:endParaRPr dirty="0"/>
          </a:p>
        </p:txBody>
      </p:sp>
      <p:pic>
        <p:nvPicPr>
          <p:cNvPr id="5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1460" y="3102332"/>
            <a:ext cx="2162543" cy="629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asted-image.tif"/>
          <p:cNvPicPr>
            <a:picLocks noChangeAspect="1"/>
          </p:cNvPicPr>
          <p:nvPr/>
        </p:nvPicPr>
        <p:blipFill>
          <a:blip r:embed="rId5">
            <a:extLst/>
          </a:blip>
          <a:srcRect l="193" t="308" r="8" b="2757"/>
          <a:stretch>
            <a:fillRect/>
          </a:stretch>
        </p:blipFill>
        <p:spPr>
          <a:xfrm>
            <a:off x="6425224" y="5717458"/>
            <a:ext cx="1535035" cy="754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" y="0"/>
                </a:moveTo>
                <a:lnTo>
                  <a:pt x="594" y="928"/>
                </a:lnTo>
                <a:lnTo>
                  <a:pt x="0" y="1855"/>
                </a:lnTo>
                <a:cubicBezTo>
                  <a:pt x="15" y="1886"/>
                  <a:pt x="36" y="1907"/>
                  <a:pt x="66" y="1922"/>
                </a:cubicBezTo>
                <a:cubicBezTo>
                  <a:pt x="255" y="2019"/>
                  <a:pt x="276" y="2154"/>
                  <a:pt x="204" y="2812"/>
                </a:cubicBezTo>
                <a:cubicBezTo>
                  <a:pt x="49" y="4229"/>
                  <a:pt x="71" y="5222"/>
                  <a:pt x="288" y="6559"/>
                </a:cubicBezTo>
                <a:cubicBezTo>
                  <a:pt x="392" y="7202"/>
                  <a:pt x="694" y="8240"/>
                  <a:pt x="923" y="8748"/>
                </a:cubicBezTo>
                <a:cubicBezTo>
                  <a:pt x="1421" y="9854"/>
                  <a:pt x="2409" y="10847"/>
                  <a:pt x="3767" y="11605"/>
                </a:cubicBezTo>
                <a:cubicBezTo>
                  <a:pt x="4089" y="11785"/>
                  <a:pt x="4366" y="11958"/>
                  <a:pt x="4383" y="11991"/>
                </a:cubicBezTo>
                <a:cubicBezTo>
                  <a:pt x="4401" y="12024"/>
                  <a:pt x="4369" y="12484"/>
                  <a:pt x="4311" y="13015"/>
                </a:cubicBezTo>
                <a:cubicBezTo>
                  <a:pt x="4181" y="14190"/>
                  <a:pt x="4107" y="15630"/>
                  <a:pt x="4139" y="16302"/>
                </a:cubicBezTo>
                <a:cubicBezTo>
                  <a:pt x="4227" y="18132"/>
                  <a:pt x="4377" y="18805"/>
                  <a:pt x="4847" y="19463"/>
                </a:cubicBezTo>
                <a:cubicBezTo>
                  <a:pt x="5257" y="20039"/>
                  <a:pt x="5504" y="20212"/>
                  <a:pt x="6039" y="20272"/>
                </a:cubicBezTo>
                <a:lnTo>
                  <a:pt x="6517" y="20324"/>
                </a:lnTo>
                <a:lnTo>
                  <a:pt x="6502" y="20576"/>
                </a:lnTo>
                <a:cubicBezTo>
                  <a:pt x="6491" y="20767"/>
                  <a:pt x="6502" y="20807"/>
                  <a:pt x="6546" y="20754"/>
                </a:cubicBezTo>
                <a:cubicBezTo>
                  <a:pt x="6867" y="20367"/>
                  <a:pt x="7523" y="19523"/>
                  <a:pt x="7567" y="19441"/>
                </a:cubicBezTo>
                <a:cubicBezTo>
                  <a:pt x="7612" y="19357"/>
                  <a:pt x="7543" y="19201"/>
                  <a:pt x="7213" y="18662"/>
                </a:cubicBezTo>
                <a:cubicBezTo>
                  <a:pt x="6987" y="18291"/>
                  <a:pt x="6789" y="17986"/>
                  <a:pt x="6776" y="17986"/>
                </a:cubicBezTo>
                <a:cubicBezTo>
                  <a:pt x="6763" y="17986"/>
                  <a:pt x="6754" y="18079"/>
                  <a:pt x="6754" y="18194"/>
                </a:cubicBezTo>
                <a:cubicBezTo>
                  <a:pt x="6754" y="18555"/>
                  <a:pt x="6659" y="18630"/>
                  <a:pt x="6265" y="18580"/>
                </a:cubicBezTo>
                <a:cubicBezTo>
                  <a:pt x="5701" y="18508"/>
                  <a:pt x="5369" y="18046"/>
                  <a:pt x="5124" y="16977"/>
                </a:cubicBezTo>
                <a:cubicBezTo>
                  <a:pt x="5009" y="16477"/>
                  <a:pt x="5000" y="16378"/>
                  <a:pt x="5000" y="15211"/>
                </a:cubicBezTo>
                <a:cubicBezTo>
                  <a:pt x="5000" y="14055"/>
                  <a:pt x="5110" y="12414"/>
                  <a:pt x="5193" y="12310"/>
                </a:cubicBezTo>
                <a:cubicBezTo>
                  <a:pt x="5209" y="12290"/>
                  <a:pt x="5306" y="12312"/>
                  <a:pt x="5412" y="12355"/>
                </a:cubicBezTo>
                <a:cubicBezTo>
                  <a:pt x="5518" y="12397"/>
                  <a:pt x="5863" y="12528"/>
                  <a:pt x="6178" y="12651"/>
                </a:cubicBezTo>
                <a:cubicBezTo>
                  <a:pt x="8272" y="13470"/>
                  <a:pt x="9424" y="15337"/>
                  <a:pt x="9511" y="18038"/>
                </a:cubicBezTo>
                <a:cubicBezTo>
                  <a:pt x="9538" y="18893"/>
                  <a:pt x="9469" y="19467"/>
                  <a:pt x="9241" y="20235"/>
                </a:cubicBezTo>
                <a:lnTo>
                  <a:pt x="9084" y="20762"/>
                </a:lnTo>
                <a:lnTo>
                  <a:pt x="9307" y="21177"/>
                </a:lnTo>
                <a:cubicBezTo>
                  <a:pt x="9500" y="21540"/>
                  <a:pt x="9555" y="21600"/>
                  <a:pt x="9715" y="21600"/>
                </a:cubicBezTo>
                <a:cubicBezTo>
                  <a:pt x="9946" y="21600"/>
                  <a:pt x="10031" y="21427"/>
                  <a:pt x="10237" y="20539"/>
                </a:cubicBezTo>
                <a:cubicBezTo>
                  <a:pt x="10447" y="19631"/>
                  <a:pt x="10521" y="18971"/>
                  <a:pt x="10521" y="18031"/>
                </a:cubicBezTo>
                <a:cubicBezTo>
                  <a:pt x="10521" y="17089"/>
                  <a:pt x="10446" y="16450"/>
                  <a:pt x="10244" y="15634"/>
                </a:cubicBezTo>
                <a:cubicBezTo>
                  <a:pt x="9777" y="13750"/>
                  <a:pt x="8997" y="12380"/>
                  <a:pt x="7866" y="11472"/>
                </a:cubicBezTo>
                <a:cubicBezTo>
                  <a:pt x="7471" y="11154"/>
                  <a:pt x="6554" y="10657"/>
                  <a:pt x="5995" y="10455"/>
                </a:cubicBezTo>
                <a:cubicBezTo>
                  <a:pt x="5781" y="10378"/>
                  <a:pt x="5585" y="10296"/>
                  <a:pt x="5558" y="10277"/>
                </a:cubicBezTo>
                <a:cubicBezTo>
                  <a:pt x="5523" y="10254"/>
                  <a:pt x="5556" y="9951"/>
                  <a:pt x="5660" y="9297"/>
                </a:cubicBezTo>
                <a:cubicBezTo>
                  <a:pt x="6162" y="6151"/>
                  <a:pt x="6135" y="4005"/>
                  <a:pt x="5576" y="2300"/>
                </a:cubicBezTo>
                <a:cubicBezTo>
                  <a:pt x="5170" y="1062"/>
                  <a:pt x="4422" y="582"/>
                  <a:pt x="3443" y="935"/>
                </a:cubicBezTo>
                <a:cubicBezTo>
                  <a:pt x="3059" y="1073"/>
                  <a:pt x="2859" y="1205"/>
                  <a:pt x="2859" y="1321"/>
                </a:cubicBezTo>
                <a:cubicBezTo>
                  <a:pt x="2859" y="1383"/>
                  <a:pt x="2966" y="2079"/>
                  <a:pt x="3049" y="2538"/>
                </a:cubicBezTo>
                <a:cubicBezTo>
                  <a:pt x="3062" y="2610"/>
                  <a:pt x="3145" y="2603"/>
                  <a:pt x="3344" y="2508"/>
                </a:cubicBezTo>
                <a:cubicBezTo>
                  <a:pt x="3748" y="2316"/>
                  <a:pt x="4221" y="2393"/>
                  <a:pt x="4467" y="2686"/>
                </a:cubicBezTo>
                <a:cubicBezTo>
                  <a:pt x="4694" y="2957"/>
                  <a:pt x="4943" y="3481"/>
                  <a:pt x="5062" y="3955"/>
                </a:cubicBezTo>
                <a:cubicBezTo>
                  <a:pt x="5268" y="4779"/>
                  <a:pt x="5291" y="6261"/>
                  <a:pt x="5116" y="7643"/>
                </a:cubicBezTo>
                <a:cubicBezTo>
                  <a:pt x="5039" y="8256"/>
                  <a:pt x="4792" y="9717"/>
                  <a:pt x="4737" y="9898"/>
                </a:cubicBezTo>
                <a:cubicBezTo>
                  <a:pt x="4712" y="9982"/>
                  <a:pt x="3908" y="9543"/>
                  <a:pt x="3333" y="9134"/>
                </a:cubicBezTo>
                <a:cubicBezTo>
                  <a:pt x="2598" y="8612"/>
                  <a:pt x="2149" y="8092"/>
                  <a:pt x="1798" y="7376"/>
                </a:cubicBezTo>
                <a:cubicBezTo>
                  <a:pt x="1179" y="6112"/>
                  <a:pt x="985" y="4650"/>
                  <a:pt x="1247" y="3228"/>
                </a:cubicBezTo>
                <a:cubicBezTo>
                  <a:pt x="1332" y="2770"/>
                  <a:pt x="1362" y="2742"/>
                  <a:pt x="1608" y="2879"/>
                </a:cubicBezTo>
                <a:lnTo>
                  <a:pt x="1725" y="2938"/>
                </a:lnTo>
                <a:lnTo>
                  <a:pt x="1451" y="1462"/>
                </a:lnTo>
                <a:lnTo>
                  <a:pt x="1185" y="0"/>
                </a:lnTo>
                <a:close/>
                <a:moveTo>
                  <a:pt x="17114" y="928"/>
                </a:moveTo>
                <a:cubicBezTo>
                  <a:pt x="16516" y="933"/>
                  <a:pt x="15915" y="1340"/>
                  <a:pt x="15608" y="2063"/>
                </a:cubicBezTo>
                <a:cubicBezTo>
                  <a:pt x="14860" y="3827"/>
                  <a:pt x="14896" y="7008"/>
                  <a:pt x="15681" y="8585"/>
                </a:cubicBezTo>
                <a:cubicBezTo>
                  <a:pt x="15879" y="8983"/>
                  <a:pt x="15984" y="9122"/>
                  <a:pt x="16199" y="9260"/>
                </a:cubicBezTo>
                <a:cubicBezTo>
                  <a:pt x="16379" y="9376"/>
                  <a:pt x="16597" y="9436"/>
                  <a:pt x="16841" y="9438"/>
                </a:cubicBezTo>
                <a:cubicBezTo>
                  <a:pt x="17253" y="9442"/>
                  <a:pt x="17454" y="9298"/>
                  <a:pt x="17713" y="8837"/>
                </a:cubicBezTo>
                <a:cubicBezTo>
                  <a:pt x="17886" y="8528"/>
                  <a:pt x="17924" y="8551"/>
                  <a:pt x="17924" y="8971"/>
                </a:cubicBezTo>
                <a:lnTo>
                  <a:pt x="17924" y="9268"/>
                </a:lnTo>
                <a:lnTo>
                  <a:pt x="18420" y="9268"/>
                </a:lnTo>
                <a:lnTo>
                  <a:pt x="18920" y="9268"/>
                </a:lnTo>
                <a:lnTo>
                  <a:pt x="18920" y="6930"/>
                </a:lnTo>
                <a:lnTo>
                  <a:pt x="18920" y="4600"/>
                </a:lnTo>
                <a:lnTo>
                  <a:pt x="17986" y="4600"/>
                </a:lnTo>
                <a:lnTo>
                  <a:pt x="17056" y="4600"/>
                </a:lnTo>
                <a:lnTo>
                  <a:pt x="17056" y="5394"/>
                </a:lnTo>
                <a:lnTo>
                  <a:pt x="17056" y="6181"/>
                </a:lnTo>
                <a:lnTo>
                  <a:pt x="17403" y="6181"/>
                </a:lnTo>
                <a:cubicBezTo>
                  <a:pt x="17800" y="6181"/>
                  <a:pt x="17838" y="6243"/>
                  <a:pt x="17756" y="6797"/>
                </a:cubicBezTo>
                <a:cubicBezTo>
                  <a:pt x="17611" y="7786"/>
                  <a:pt x="16974" y="8050"/>
                  <a:pt x="16615" y="7272"/>
                </a:cubicBezTo>
                <a:cubicBezTo>
                  <a:pt x="16380" y="6762"/>
                  <a:pt x="16299" y="6236"/>
                  <a:pt x="16301" y="5216"/>
                </a:cubicBezTo>
                <a:cubicBezTo>
                  <a:pt x="16303" y="4446"/>
                  <a:pt x="16320" y="4215"/>
                  <a:pt x="16403" y="3829"/>
                </a:cubicBezTo>
                <a:cubicBezTo>
                  <a:pt x="16512" y="3329"/>
                  <a:pt x="16730" y="2873"/>
                  <a:pt x="16907" y="2783"/>
                </a:cubicBezTo>
                <a:cubicBezTo>
                  <a:pt x="17178" y="2644"/>
                  <a:pt x="17519" y="2964"/>
                  <a:pt x="17618" y="3450"/>
                </a:cubicBezTo>
                <a:lnTo>
                  <a:pt x="17672" y="3717"/>
                </a:lnTo>
                <a:lnTo>
                  <a:pt x="18278" y="3717"/>
                </a:lnTo>
                <a:lnTo>
                  <a:pt x="18887" y="3717"/>
                </a:lnTo>
                <a:lnTo>
                  <a:pt x="18858" y="3346"/>
                </a:lnTo>
                <a:cubicBezTo>
                  <a:pt x="18791" y="2493"/>
                  <a:pt x="18529" y="1799"/>
                  <a:pt x="18121" y="1373"/>
                </a:cubicBezTo>
                <a:cubicBezTo>
                  <a:pt x="17831" y="1070"/>
                  <a:pt x="17474" y="924"/>
                  <a:pt x="17114" y="928"/>
                </a:cubicBezTo>
                <a:close/>
                <a:moveTo>
                  <a:pt x="9799" y="957"/>
                </a:moveTo>
                <a:cubicBezTo>
                  <a:pt x="9496" y="957"/>
                  <a:pt x="9409" y="999"/>
                  <a:pt x="9164" y="1232"/>
                </a:cubicBezTo>
                <a:cubicBezTo>
                  <a:pt x="8520" y="1845"/>
                  <a:pt x="8193" y="2977"/>
                  <a:pt x="8118" y="4868"/>
                </a:cubicBezTo>
                <a:cubicBezTo>
                  <a:pt x="8069" y="6085"/>
                  <a:pt x="8203" y="7277"/>
                  <a:pt x="8486" y="8147"/>
                </a:cubicBezTo>
                <a:cubicBezTo>
                  <a:pt x="8635" y="8605"/>
                  <a:pt x="8991" y="9136"/>
                  <a:pt x="9270" y="9320"/>
                </a:cubicBezTo>
                <a:cubicBezTo>
                  <a:pt x="9396" y="9403"/>
                  <a:pt x="9608" y="9431"/>
                  <a:pt x="9894" y="9416"/>
                </a:cubicBezTo>
                <a:cubicBezTo>
                  <a:pt x="10265" y="9397"/>
                  <a:pt x="10362" y="9362"/>
                  <a:pt x="10568" y="9156"/>
                </a:cubicBezTo>
                <a:cubicBezTo>
                  <a:pt x="10701" y="9024"/>
                  <a:pt x="10883" y="8771"/>
                  <a:pt x="10973" y="8593"/>
                </a:cubicBezTo>
                <a:cubicBezTo>
                  <a:pt x="11150" y="8244"/>
                  <a:pt x="11364" y="7399"/>
                  <a:pt x="11411" y="6864"/>
                </a:cubicBezTo>
                <a:lnTo>
                  <a:pt x="11440" y="6537"/>
                </a:lnTo>
                <a:lnTo>
                  <a:pt x="11272" y="6537"/>
                </a:lnTo>
                <a:cubicBezTo>
                  <a:pt x="11106" y="6537"/>
                  <a:pt x="11106" y="6539"/>
                  <a:pt x="11032" y="7057"/>
                </a:cubicBezTo>
                <a:cubicBezTo>
                  <a:pt x="10934" y="7734"/>
                  <a:pt x="10729" y="8261"/>
                  <a:pt x="10433" y="8600"/>
                </a:cubicBezTo>
                <a:cubicBezTo>
                  <a:pt x="10221" y="8844"/>
                  <a:pt x="10160" y="8871"/>
                  <a:pt x="9850" y="8867"/>
                </a:cubicBezTo>
                <a:cubicBezTo>
                  <a:pt x="9564" y="8863"/>
                  <a:pt x="9461" y="8816"/>
                  <a:pt x="9256" y="8615"/>
                </a:cubicBezTo>
                <a:cubicBezTo>
                  <a:pt x="8691" y="8062"/>
                  <a:pt x="8399" y="6730"/>
                  <a:pt x="8453" y="4927"/>
                </a:cubicBezTo>
                <a:cubicBezTo>
                  <a:pt x="8498" y="3412"/>
                  <a:pt x="8760" y="2363"/>
                  <a:pt x="9223" y="1833"/>
                </a:cubicBezTo>
                <a:cubicBezTo>
                  <a:pt x="9440" y="1583"/>
                  <a:pt x="9494" y="1558"/>
                  <a:pt x="9850" y="1558"/>
                </a:cubicBezTo>
                <a:cubicBezTo>
                  <a:pt x="10171" y="1559"/>
                  <a:pt x="10272" y="1596"/>
                  <a:pt x="10423" y="1759"/>
                </a:cubicBezTo>
                <a:cubicBezTo>
                  <a:pt x="10778" y="2144"/>
                  <a:pt x="10987" y="2706"/>
                  <a:pt x="11057" y="3473"/>
                </a:cubicBezTo>
                <a:cubicBezTo>
                  <a:pt x="11085" y="3779"/>
                  <a:pt x="11097" y="3807"/>
                  <a:pt x="11236" y="3807"/>
                </a:cubicBezTo>
                <a:cubicBezTo>
                  <a:pt x="11408" y="3807"/>
                  <a:pt x="11411" y="3780"/>
                  <a:pt x="11320" y="3065"/>
                </a:cubicBezTo>
                <a:cubicBezTo>
                  <a:pt x="11144" y="1693"/>
                  <a:pt x="10615" y="958"/>
                  <a:pt x="9799" y="957"/>
                </a:cubicBezTo>
                <a:close/>
                <a:moveTo>
                  <a:pt x="12034" y="1054"/>
                </a:moveTo>
                <a:lnTo>
                  <a:pt x="12034" y="5164"/>
                </a:lnTo>
                <a:lnTo>
                  <a:pt x="12034" y="9268"/>
                </a:lnTo>
                <a:lnTo>
                  <a:pt x="12184" y="9268"/>
                </a:lnTo>
                <a:lnTo>
                  <a:pt x="12337" y="9268"/>
                </a:lnTo>
                <a:lnTo>
                  <a:pt x="12348" y="7442"/>
                </a:lnTo>
                <a:lnTo>
                  <a:pt x="12359" y="5610"/>
                </a:lnTo>
                <a:lnTo>
                  <a:pt x="12771" y="5587"/>
                </a:lnTo>
                <a:cubicBezTo>
                  <a:pt x="13815" y="5518"/>
                  <a:pt x="14027" y="5834"/>
                  <a:pt x="14179" y="7724"/>
                </a:cubicBezTo>
                <a:cubicBezTo>
                  <a:pt x="14298" y="9210"/>
                  <a:pt x="14307" y="9268"/>
                  <a:pt x="14485" y="9268"/>
                </a:cubicBezTo>
                <a:cubicBezTo>
                  <a:pt x="14613" y="9268"/>
                  <a:pt x="14633" y="9237"/>
                  <a:pt x="14613" y="9105"/>
                </a:cubicBezTo>
                <a:cubicBezTo>
                  <a:pt x="14599" y="9017"/>
                  <a:pt x="14542" y="8413"/>
                  <a:pt x="14485" y="7761"/>
                </a:cubicBezTo>
                <a:cubicBezTo>
                  <a:pt x="14428" y="7110"/>
                  <a:pt x="14351" y="6438"/>
                  <a:pt x="14314" y="6263"/>
                </a:cubicBezTo>
                <a:cubicBezTo>
                  <a:pt x="14242" y="5925"/>
                  <a:pt x="14016" y="5483"/>
                  <a:pt x="13916" y="5483"/>
                </a:cubicBezTo>
                <a:cubicBezTo>
                  <a:pt x="13766" y="5483"/>
                  <a:pt x="13829" y="5293"/>
                  <a:pt x="14047" y="5083"/>
                </a:cubicBezTo>
                <a:cubicBezTo>
                  <a:pt x="14242" y="4896"/>
                  <a:pt x="14314" y="4760"/>
                  <a:pt x="14419" y="4393"/>
                </a:cubicBezTo>
                <a:cubicBezTo>
                  <a:pt x="14542" y="3968"/>
                  <a:pt x="14551" y="3894"/>
                  <a:pt x="14536" y="3220"/>
                </a:cubicBezTo>
                <a:cubicBezTo>
                  <a:pt x="14515" y="2252"/>
                  <a:pt x="14374" y="1769"/>
                  <a:pt x="14007" y="1388"/>
                </a:cubicBezTo>
                <a:cubicBezTo>
                  <a:pt x="13756" y="1126"/>
                  <a:pt x="13750" y="1125"/>
                  <a:pt x="12895" y="1091"/>
                </a:cubicBezTo>
                <a:lnTo>
                  <a:pt x="12034" y="1054"/>
                </a:lnTo>
                <a:close/>
                <a:moveTo>
                  <a:pt x="19915" y="1165"/>
                </a:moveTo>
                <a:lnTo>
                  <a:pt x="19915" y="2879"/>
                </a:lnTo>
                <a:lnTo>
                  <a:pt x="19915" y="4600"/>
                </a:lnTo>
                <a:lnTo>
                  <a:pt x="20371" y="4600"/>
                </a:lnTo>
                <a:cubicBezTo>
                  <a:pt x="20755" y="4600"/>
                  <a:pt x="20829" y="4618"/>
                  <a:pt x="20852" y="4741"/>
                </a:cubicBezTo>
                <a:cubicBezTo>
                  <a:pt x="20892" y="4954"/>
                  <a:pt x="20781" y="5305"/>
                  <a:pt x="20575" y="5610"/>
                </a:cubicBezTo>
                <a:cubicBezTo>
                  <a:pt x="20476" y="5756"/>
                  <a:pt x="20394" y="5906"/>
                  <a:pt x="20393" y="5944"/>
                </a:cubicBezTo>
                <a:cubicBezTo>
                  <a:pt x="20391" y="5981"/>
                  <a:pt x="20470" y="6187"/>
                  <a:pt x="20568" y="6404"/>
                </a:cubicBezTo>
                <a:lnTo>
                  <a:pt x="20747" y="6797"/>
                </a:lnTo>
                <a:lnTo>
                  <a:pt x="20925" y="6582"/>
                </a:lnTo>
                <a:cubicBezTo>
                  <a:pt x="21244" y="6197"/>
                  <a:pt x="21385" y="5921"/>
                  <a:pt x="21494" y="5461"/>
                </a:cubicBezTo>
                <a:cubicBezTo>
                  <a:pt x="21598" y="5024"/>
                  <a:pt x="21600" y="4949"/>
                  <a:pt x="21600" y="3087"/>
                </a:cubicBezTo>
                <a:lnTo>
                  <a:pt x="21600" y="1165"/>
                </a:lnTo>
                <a:lnTo>
                  <a:pt x="20758" y="1165"/>
                </a:lnTo>
                <a:lnTo>
                  <a:pt x="19915" y="1165"/>
                </a:lnTo>
                <a:close/>
                <a:moveTo>
                  <a:pt x="13252" y="1640"/>
                </a:moveTo>
                <a:cubicBezTo>
                  <a:pt x="13463" y="1658"/>
                  <a:pt x="13613" y="1725"/>
                  <a:pt x="13741" y="1833"/>
                </a:cubicBezTo>
                <a:cubicBezTo>
                  <a:pt x="13773" y="1816"/>
                  <a:pt x="13800" y="1835"/>
                  <a:pt x="13821" y="1900"/>
                </a:cubicBezTo>
                <a:cubicBezTo>
                  <a:pt x="13896" y="1982"/>
                  <a:pt x="13963" y="2083"/>
                  <a:pt x="14026" y="2211"/>
                </a:cubicBezTo>
                <a:cubicBezTo>
                  <a:pt x="14210" y="2587"/>
                  <a:pt x="14237" y="2729"/>
                  <a:pt x="14237" y="3309"/>
                </a:cubicBezTo>
                <a:cubicBezTo>
                  <a:pt x="14237" y="3886"/>
                  <a:pt x="14208" y="4038"/>
                  <a:pt x="14018" y="4459"/>
                </a:cubicBezTo>
                <a:lnTo>
                  <a:pt x="13799" y="4949"/>
                </a:lnTo>
                <a:lnTo>
                  <a:pt x="13398" y="4971"/>
                </a:lnTo>
                <a:cubicBezTo>
                  <a:pt x="13206" y="5048"/>
                  <a:pt x="12407" y="5063"/>
                  <a:pt x="12366" y="4979"/>
                </a:cubicBezTo>
                <a:cubicBezTo>
                  <a:pt x="12364" y="4974"/>
                  <a:pt x="12365" y="4900"/>
                  <a:pt x="12363" y="4882"/>
                </a:cubicBezTo>
                <a:cubicBezTo>
                  <a:pt x="12359" y="4873"/>
                  <a:pt x="12350" y="4864"/>
                  <a:pt x="12348" y="4853"/>
                </a:cubicBezTo>
                <a:cubicBezTo>
                  <a:pt x="12329" y="4752"/>
                  <a:pt x="12320" y="4003"/>
                  <a:pt x="12330" y="3183"/>
                </a:cubicBezTo>
                <a:lnTo>
                  <a:pt x="12348" y="1692"/>
                </a:lnTo>
                <a:lnTo>
                  <a:pt x="12797" y="1647"/>
                </a:lnTo>
                <a:cubicBezTo>
                  <a:pt x="12972" y="1631"/>
                  <a:pt x="13123" y="1629"/>
                  <a:pt x="13252" y="1640"/>
                </a:cubicBezTo>
                <a:close/>
                <a:moveTo>
                  <a:pt x="12476" y="11197"/>
                </a:moveTo>
                <a:cubicBezTo>
                  <a:pt x="12355" y="11193"/>
                  <a:pt x="12231" y="11255"/>
                  <a:pt x="12151" y="11382"/>
                </a:cubicBezTo>
                <a:cubicBezTo>
                  <a:pt x="11869" y="11833"/>
                  <a:pt x="11913" y="13052"/>
                  <a:pt x="12220" y="13319"/>
                </a:cubicBezTo>
                <a:cubicBezTo>
                  <a:pt x="12273" y="13365"/>
                  <a:pt x="12412" y="13388"/>
                  <a:pt x="12527" y="13371"/>
                </a:cubicBezTo>
                <a:cubicBezTo>
                  <a:pt x="12755" y="13337"/>
                  <a:pt x="12877" y="13159"/>
                  <a:pt x="12921" y="12792"/>
                </a:cubicBezTo>
                <a:cubicBezTo>
                  <a:pt x="12944" y="12595"/>
                  <a:pt x="12934" y="12570"/>
                  <a:pt x="12822" y="12577"/>
                </a:cubicBezTo>
                <a:cubicBezTo>
                  <a:pt x="12754" y="12581"/>
                  <a:pt x="12655" y="12673"/>
                  <a:pt x="12603" y="12777"/>
                </a:cubicBezTo>
                <a:cubicBezTo>
                  <a:pt x="12552" y="12882"/>
                  <a:pt x="12485" y="12963"/>
                  <a:pt x="12450" y="12963"/>
                </a:cubicBezTo>
                <a:cubicBezTo>
                  <a:pt x="12358" y="12963"/>
                  <a:pt x="12253" y="12611"/>
                  <a:pt x="12253" y="12303"/>
                </a:cubicBezTo>
                <a:cubicBezTo>
                  <a:pt x="12253" y="11755"/>
                  <a:pt x="12488" y="11434"/>
                  <a:pt x="12607" y="11820"/>
                </a:cubicBezTo>
                <a:cubicBezTo>
                  <a:pt x="12643" y="11939"/>
                  <a:pt x="12710" y="11998"/>
                  <a:pt x="12808" y="11998"/>
                </a:cubicBezTo>
                <a:cubicBezTo>
                  <a:pt x="12936" y="11998"/>
                  <a:pt x="12949" y="11975"/>
                  <a:pt x="12924" y="11798"/>
                </a:cubicBezTo>
                <a:cubicBezTo>
                  <a:pt x="12909" y="11689"/>
                  <a:pt x="12845" y="11514"/>
                  <a:pt x="12786" y="11405"/>
                </a:cubicBezTo>
                <a:cubicBezTo>
                  <a:pt x="12714" y="11272"/>
                  <a:pt x="12596" y="11201"/>
                  <a:pt x="12476" y="11197"/>
                </a:cubicBezTo>
                <a:close/>
                <a:moveTo>
                  <a:pt x="15240" y="11472"/>
                </a:moveTo>
                <a:cubicBezTo>
                  <a:pt x="15152" y="11472"/>
                  <a:pt x="15109" y="11514"/>
                  <a:pt x="15109" y="11605"/>
                </a:cubicBezTo>
                <a:cubicBezTo>
                  <a:pt x="15109" y="11679"/>
                  <a:pt x="15079" y="11763"/>
                  <a:pt x="15043" y="11791"/>
                </a:cubicBezTo>
                <a:cubicBezTo>
                  <a:pt x="15007" y="11818"/>
                  <a:pt x="14977" y="11912"/>
                  <a:pt x="14977" y="11998"/>
                </a:cubicBezTo>
                <a:cubicBezTo>
                  <a:pt x="14977" y="12085"/>
                  <a:pt x="15007" y="12178"/>
                  <a:pt x="15043" y="12206"/>
                </a:cubicBezTo>
                <a:cubicBezTo>
                  <a:pt x="15090" y="12243"/>
                  <a:pt x="15109" y="12392"/>
                  <a:pt x="15109" y="12740"/>
                </a:cubicBezTo>
                <a:cubicBezTo>
                  <a:pt x="15109" y="13107"/>
                  <a:pt x="15128" y="13243"/>
                  <a:pt x="15185" y="13312"/>
                </a:cubicBezTo>
                <a:cubicBezTo>
                  <a:pt x="15227" y="13361"/>
                  <a:pt x="15313" y="13399"/>
                  <a:pt x="15379" y="13401"/>
                </a:cubicBezTo>
                <a:cubicBezTo>
                  <a:pt x="15476" y="13403"/>
                  <a:pt x="15499" y="13365"/>
                  <a:pt x="15499" y="13193"/>
                </a:cubicBezTo>
                <a:cubicBezTo>
                  <a:pt x="15499" y="13077"/>
                  <a:pt x="15469" y="12961"/>
                  <a:pt x="15433" y="12933"/>
                </a:cubicBezTo>
                <a:cubicBezTo>
                  <a:pt x="15392" y="12901"/>
                  <a:pt x="15368" y="12767"/>
                  <a:pt x="15368" y="12570"/>
                </a:cubicBezTo>
                <a:cubicBezTo>
                  <a:pt x="15368" y="12372"/>
                  <a:pt x="15392" y="12238"/>
                  <a:pt x="15433" y="12206"/>
                </a:cubicBezTo>
                <a:cubicBezTo>
                  <a:pt x="15469" y="12178"/>
                  <a:pt x="15499" y="12085"/>
                  <a:pt x="15499" y="11998"/>
                </a:cubicBezTo>
                <a:cubicBezTo>
                  <a:pt x="15499" y="11912"/>
                  <a:pt x="15469" y="11818"/>
                  <a:pt x="15433" y="11791"/>
                </a:cubicBezTo>
                <a:cubicBezTo>
                  <a:pt x="15398" y="11763"/>
                  <a:pt x="15368" y="11679"/>
                  <a:pt x="15368" y="11605"/>
                </a:cubicBezTo>
                <a:cubicBezTo>
                  <a:pt x="15368" y="11514"/>
                  <a:pt x="15328" y="11472"/>
                  <a:pt x="15240" y="11472"/>
                </a:cubicBezTo>
                <a:close/>
                <a:moveTo>
                  <a:pt x="13479" y="11820"/>
                </a:moveTo>
                <a:cubicBezTo>
                  <a:pt x="13373" y="11840"/>
                  <a:pt x="13271" y="11909"/>
                  <a:pt x="13216" y="12013"/>
                </a:cubicBezTo>
                <a:cubicBezTo>
                  <a:pt x="13073" y="12287"/>
                  <a:pt x="13077" y="12895"/>
                  <a:pt x="13223" y="13193"/>
                </a:cubicBezTo>
                <a:cubicBezTo>
                  <a:pt x="13431" y="13615"/>
                  <a:pt x="13856" y="13390"/>
                  <a:pt x="13909" y="12829"/>
                </a:cubicBezTo>
                <a:cubicBezTo>
                  <a:pt x="13940" y="12502"/>
                  <a:pt x="13864" y="12015"/>
                  <a:pt x="13767" y="11909"/>
                </a:cubicBezTo>
                <a:cubicBezTo>
                  <a:pt x="13693" y="11829"/>
                  <a:pt x="13584" y="11801"/>
                  <a:pt x="13479" y="11820"/>
                </a:cubicBezTo>
                <a:close/>
                <a:moveTo>
                  <a:pt x="15627" y="11820"/>
                </a:moveTo>
                <a:lnTo>
                  <a:pt x="15627" y="12614"/>
                </a:lnTo>
                <a:lnTo>
                  <a:pt x="15627" y="13408"/>
                </a:lnTo>
                <a:lnTo>
                  <a:pt x="15780" y="13408"/>
                </a:lnTo>
                <a:lnTo>
                  <a:pt x="15933" y="13408"/>
                </a:lnTo>
                <a:lnTo>
                  <a:pt x="15933" y="12941"/>
                </a:lnTo>
                <a:cubicBezTo>
                  <a:pt x="15933" y="12431"/>
                  <a:pt x="15981" y="12265"/>
                  <a:pt x="16133" y="12265"/>
                </a:cubicBezTo>
                <a:cubicBezTo>
                  <a:pt x="16211" y="12265"/>
                  <a:pt x="16236" y="12214"/>
                  <a:pt x="16236" y="12043"/>
                </a:cubicBezTo>
                <a:cubicBezTo>
                  <a:pt x="16236" y="11868"/>
                  <a:pt x="16214" y="11820"/>
                  <a:pt x="16130" y="11820"/>
                </a:cubicBezTo>
                <a:cubicBezTo>
                  <a:pt x="16072" y="11820"/>
                  <a:pt x="16011" y="11864"/>
                  <a:pt x="15995" y="11917"/>
                </a:cubicBezTo>
                <a:cubicBezTo>
                  <a:pt x="15974" y="11986"/>
                  <a:pt x="15952" y="11986"/>
                  <a:pt x="15918" y="11917"/>
                </a:cubicBezTo>
                <a:cubicBezTo>
                  <a:pt x="15892" y="11864"/>
                  <a:pt x="15817" y="11820"/>
                  <a:pt x="15751" y="11820"/>
                </a:cubicBezTo>
                <a:lnTo>
                  <a:pt x="15627" y="11820"/>
                </a:lnTo>
                <a:close/>
                <a:moveTo>
                  <a:pt x="16753" y="11820"/>
                </a:moveTo>
                <a:cubicBezTo>
                  <a:pt x="16523" y="11820"/>
                  <a:pt x="16428" y="11933"/>
                  <a:pt x="16370" y="12265"/>
                </a:cubicBezTo>
                <a:cubicBezTo>
                  <a:pt x="16307" y="12637"/>
                  <a:pt x="16352" y="13028"/>
                  <a:pt x="16487" y="13245"/>
                </a:cubicBezTo>
                <a:cubicBezTo>
                  <a:pt x="16576" y="13388"/>
                  <a:pt x="16645" y="13413"/>
                  <a:pt x="16797" y="13378"/>
                </a:cubicBezTo>
                <a:cubicBezTo>
                  <a:pt x="17037" y="13324"/>
                  <a:pt x="17144" y="13082"/>
                  <a:pt x="17144" y="12599"/>
                </a:cubicBezTo>
                <a:cubicBezTo>
                  <a:pt x="17144" y="12117"/>
                  <a:pt x="16995" y="11820"/>
                  <a:pt x="16753" y="11820"/>
                </a:cubicBezTo>
                <a:close/>
                <a:moveTo>
                  <a:pt x="14069" y="11835"/>
                </a:moveTo>
                <a:lnTo>
                  <a:pt x="14069" y="12622"/>
                </a:lnTo>
                <a:lnTo>
                  <a:pt x="14069" y="13408"/>
                </a:lnTo>
                <a:lnTo>
                  <a:pt x="14219" y="13408"/>
                </a:lnTo>
                <a:lnTo>
                  <a:pt x="14368" y="13408"/>
                </a:lnTo>
                <a:lnTo>
                  <a:pt x="14383" y="12815"/>
                </a:lnTo>
                <a:cubicBezTo>
                  <a:pt x="14394" y="12287"/>
                  <a:pt x="14405" y="12221"/>
                  <a:pt x="14481" y="12221"/>
                </a:cubicBezTo>
                <a:cubicBezTo>
                  <a:pt x="14558" y="12221"/>
                  <a:pt x="14569" y="12287"/>
                  <a:pt x="14580" y="12815"/>
                </a:cubicBezTo>
                <a:cubicBezTo>
                  <a:pt x="14593" y="13409"/>
                  <a:pt x="14594" y="13408"/>
                  <a:pt x="14722" y="13408"/>
                </a:cubicBezTo>
                <a:lnTo>
                  <a:pt x="14850" y="13408"/>
                </a:lnTo>
                <a:lnTo>
                  <a:pt x="14850" y="12755"/>
                </a:lnTo>
                <a:cubicBezTo>
                  <a:pt x="14850" y="11900"/>
                  <a:pt x="14817" y="11835"/>
                  <a:pt x="14394" y="11835"/>
                </a:cubicBezTo>
                <a:lnTo>
                  <a:pt x="14069" y="11835"/>
                </a:lnTo>
                <a:close/>
                <a:moveTo>
                  <a:pt x="15112" y="14640"/>
                </a:moveTo>
                <a:cubicBezTo>
                  <a:pt x="14993" y="14640"/>
                  <a:pt x="14847" y="14681"/>
                  <a:pt x="14788" y="14736"/>
                </a:cubicBezTo>
                <a:cubicBezTo>
                  <a:pt x="14670" y="14845"/>
                  <a:pt x="14547" y="15380"/>
                  <a:pt x="14547" y="15768"/>
                </a:cubicBezTo>
                <a:cubicBezTo>
                  <a:pt x="14547" y="16109"/>
                  <a:pt x="14679" y="16598"/>
                  <a:pt x="14806" y="16732"/>
                </a:cubicBezTo>
                <a:cubicBezTo>
                  <a:pt x="14867" y="16797"/>
                  <a:pt x="14979" y="16826"/>
                  <a:pt x="15065" y="16799"/>
                </a:cubicBezTo>
                <a:cubicBezTo>
                  <a:pt x="15148" y="16773"/>
                  <a:pt x="15289" y="16752"/>
                  <a:pt x="15379" y="16755"/>
                </a:cubicBezTo>
                <a:lnTo>
                  <a:pt x="15543" y="16762"/>
                </a:lnTo>
                <a:lnTo>
                  <a:pt x="15543" y="16183"/>
                </a:lnTo>
                <a:lnTo>
                  <a:pt x="15543" y="15612"/>
                </a:lnTo>
                <a:lnTo>
                  <a:pt x="15302" y="15612"/>
                </a:lnTo>
                <a:cubicBezTo>
                  <a:pt x="15093" y="15612"/>
                  <a:pt x="15065" y="15628"/>
                  <a:pt x="15065" y="15783"/>
                </a:cubicBezTo>
                <a:cubicBezTo>
                  <a:pt x="15065" y="15898"/>
                  <a:pt x="15094" y="15961"/>
                  <a:pt x="15149" y="15961"/>
                </a:cubicBezTo>
                <a:cubicBezTo>
                  <a:pt x="15259" y="15961"/>
                  <a:pt x="15302" y="16112"/>
                  <a:pt x="15236" y="16272"/>
                </a:cubicBezTo>
                <a:cubicBezTo>
                  <a:pt x="15094" y="16620"/>
                  <a:pt x="14850" y="16267"/>
                  <a:pt x="14850" y="15716"/>
                </a:cubicBezTo>
                <a:cubicBezTo>
                  <a:pt x="14850" y="15316"/>
                  <a:pt x="15027" y="14941"/>
                  <a:pt x="15152" y="15078"/>
                </a:cubicBezTo>
                <a:cubicBezTo>
                  <a:pt x="15200" y="15130"/>
                  <a:pt x="15240" y="15209"/>
                  <a:pt x="15240" y="15256"/>
                </a:cubicBezTo>
                <a:cubicBezTo>
                  <a:pt x="15240" y="15303"/>
                  <a:pt x="15306" y="15345"/>
                  <a:pt x="15389" y="15345"/>
                </a:cubicBezTo>
                <a:cubicBezTo>
                  <a:pt x="15574" y="15345"/>
                  <a:pt x="15588" y="15170"/>
                  <a:pt x="15433" y="14855"/>
                </a:cubicBezTo>
                <a:cubicBezTo>
                  <a:pt x="15349" y="14683"/>
                  <a:pt x="15284" y="14640"/>
                  <a:pt x="15112" y="14640"/>
                </a:cubicBezTo>
                <a:close/>
                <a:moveTo>
                  <a:pt x="19999" y="14640"/>
                </a:moveTo>
                <a:lnTo>
                  <a:pt x="19999" y="15694"/>
                </a:lnTo>
                <a:lnTo>
                  <a:pt x="19999" y="16755"/>
                </a:lnTo>
                <a:lnTo>
                  <a:pt x="20130" y="16755"/>
                </a:lnTo>
                <a:lnTo>
                  <a:pt x="20262" y="16755"/>
                </a:lnTo>
                <a:lnTo>
                  <a:pt x="20258" y="15694"/>
                </a:lnTo>
                <a:lnTo>
                  <a:pt x="20251" y="14640"/>
                </a:lnTo>
                <a:lnTo>
                  <a:pt x="20127" y="14640"/>
                </a:lnTo>
                <a:lnTo>
                  <a:pt x="19999" y="14640"/>
                </a:lnTo>
                <a:close/>
                <a:moveTo>
                  <a:pt x="12326" y="14744"/>
                </a:moveTo>
                <a:cubicBezTo>
                  <a:pt x="12172" y="14767"/>
                  <a:pt x="12141" y="14803"/>
                  <a:pt x="12129" y="14974"/>
                </a:cubicBezTo>
                <a:cubicBezTo>
                  <a:pt x="12121" y="15086"/>
                  <a:pt x="12087" y="15200"/>
                  <a:pt x="12053" y="15226"/>
                </a:cubicBezTo>
                <a:cubicBezTo>
                  <a:pt x="11971" y="15290"/>
                  <a:pt x="11974" y="15577"/>
                  <a:pt x="12056" y="15642"/>
                </a:cubicBezTo>
                <a:cubicBezTo>
                  <a:pt x="12104" y="15679"/>
                  <a:pt x="12122" y="15829"/>
                  <a:pt x="12122" y="16220"/>
                </a:cubicBezTo>
                <a:lnTo>
                  <a:pt x="12122" y="16755"/>
                </a:lnTo>
                <a:lnTo>
                  <a:pt x="12253" y="16755"/>
                </a:lnTo>
                <a:lnTo>
                  <a:pt x="12381" y="16755"/>
                </a:lnTo>
                <a:lnTo>
                  <a:pt x="12381" y="16220"/>
                </a:lnTo>
                <a:cubicBezTo>
                  <a:pt x="12381" y="15829"/>
                  <a:pt x="12399" y="15679"/>
                  <a:pt x="12447" y="15642"/>
                </a:cubicBezTo>
                <a:cubicBezTo>
                  <a:pt x="12534" y="15573"/>
                  <a:pt x="12528" y="15343"/>
                  <a:pt x="12436" y="15204"/>
                </a:cubicBezTo>
                <a:cubicBezTo>
                  <a:pt x="12363" y="15096"/>
                  <a:pt x="12363" y="15090"/>
                  <a:pt x="12436" y="15033"/>
                </a:cubicBezTo>
                <a:cubicBezTo>
                  <a:pt x="12477" y="15000"/>
                  <a:pt x="12512" y="14918"/>
                  <a:pt x="12512" y="14848"/>
                </a:cubicBezTo>
                <a:cubicBezTo>
                  <a:pt x="12512" y="14752"/>
                  <a:pt x="12464" y="14723"/>
                  <a:pt x="12326" y="14744"/>
                </a:cubicBezTo>
                <a:close/>
                <a:moveTo>
                  <a:pt x="12964" y="15196"/>
                </a:moveTo>
                <a:cubicBezTo>
                  <a:pt x="12927" y="15202"/>
                  <a:pt x="12890" y="15221"/>
                  <a:pt x="12851" y="15248"/>
                </a:cubicBezTo>
                <a:cubicBezTo>
                  <a:pt x="12672" y="15375"/>
                  <a:pt x="12601" y="15584"/>
                  <a:pt x="12600" y="15990"/>
                </a:cubicBezTo>
                <a:cubicBezTo>
                  <a:pt x="12598" y="16399"/>
                  <a:pt x="12660" y="16651"/>
                  <a:pt x="12786" y="16755"/>
                </a:cubicBezTo>
                <a:cubicBezTo>
                  <a:pt x="13064" y="16983"/>
                  <a:pt x="13353" y="16718"/>
                  <a:pt x="13402" y="16191"/>
                </a:cubicBezTo>
                <a:cubicBezTo>
                  <a:pt x="13454" y="15629"/>
                  <a:pt x="13228" y="15158"/>
                  <a:pt x="12964" y="15196"/>
                </a:cubicBezTo>
                <a:close/>
                <a:moveTo>
                  <a:pt x="19525" y="15196"/>
                </a:moveTo>
                <a:cubicBezTo>
                  <a:pt x="19494" y="15197"/>
                  <a:pt x="19465" y="15226"/>
                  <a:pt x="19427" y="15278"/>
                </a:cubicBezTo>
                <a:cubicBezTo>
                  <a:pt x="19347" y="15385"/>
                  <a:pt x="19316" y="15384"/>
                  <a:pt x="19211" y="15278"/>
                </a:cubicBezTo>
                <a:cubicBezTo>
                  <a:pt x="19138" y="15203"/>
                  <a:pt x="19052" y="15179"/>
                  <a:pt x="18993" y="15219"/>
                </a:cubicBezTo>
                <a:cubicBezTo>
                  <a:pt x="18939" y="15255"/>
                  <a:pt x="18833" y="15275"/>
                  <a:pt x="18755" y="15263"/>
                </a:cubicBezTo>
                <a:lnTo>
                  <a:pt x="18613" y="15241"/>
                </a:lnTo>
                <a:lnTo>
                  <a:pt x="18613" y="16042"/>
                </a:lnTo>
                <a:lnTo>
                  <a:pt x="18613" y="16844"/>
                </a:lnTo>
                <a:lnTo>
                  <a:pt x="18745" y="16844"/>
                </a:lnTo>
                <a:lnTo>
                  <a:pt x="18876" y="16844"/>
                </a:lnTo>
                <a:lnTo>
                  <a:pt x="18876" y="16280"/>
                </a:lnTo>
                <a:cubicBezTo>
                  <a:pt x="18876" y="15900"/>
                  <a:pt x="18896" y="15683"/>
                  <a:pt x="18938" y="15612"/>
                </a:cubicBezTo>
                <a:cubicBezTo>
                  <a:pt x="19030" y="15457"/>
                  <a:pt x="19091" y="15760"/>
                  <a:pt x="19091" y="16354"/>
                </a:cubicBezTo>
                <a:cubicBezTo>
                  <a:pt x="19091" y="16838"/>
                  <a:pt x="19092" y="16844"/>
                  <a:pt x="19219" y="16844"/>
                </a:cubicBezTo>
                <a:cubicBezTo>
                  <a:pt x="19346" y="16844"/>
                  <a:pt x="19348" y="16844"/>
                  <a:pt x="19361" y="16250"/>
                </a:cubicBezTo>
                <a:cubicBezTo>
                  <a:pt x="19371" y="15792"/>
                  <a:pt x="19387" y="15656"/>
                  <a:pt x="19437" y="15656"/>
                </a:cubicBezTo>
                <a:cubicBezTo>
                  <a:pt x="19487" y="15656"/>
                  <a:pt x="19504" y="15792"/>
                  <a:pt x="19514" y="16250"/>
                </a:cubicBezTo>
                <a:lnTo>
                  <a:pt x="19529" y="16844"/>
                </a:lnTo>
                <a:lnTo>
                  <a:pt x="19656" y="16844"/>
                </a:lnTo>
                <a:lnTo>
                  <a:pt x="19788" y="16844"/>
                </a:lnTo>
                <a:lnTo>
                  <a:pt x="19773" y="16117"/>
                </a:lnTo>
                <a:cubicBezTo>
                  <a:pt x="19761" y="15419"/>
                  <a:pt x="19759" y="15384"/>
                  <a:pt x="19642" y="15271"/>
                </a:cubicBezTo>
                <a:cubicBezTo>
                  <a:pt x="19590" y="15221"/>
                  <a:pt x="19556" y="15196"/>
                  <a:pt x="19525" y="15196"/>
                </a:cubicBezTo>
                <a:close/>
                <a:moveTo>
                  <a:pt x="20856" y="15204"/>
                </a:moveTo>
                <a:cubicBezTo>
                  <a:pt x="20723" y="15175"/>
                  <a:pt x="20583" y="15245"/>
                  <a:pt x="20502" y="15426"/>
                </a:cubicBezTo>
                <a:cubicBezTo>
                  <a:pt x="20335" y="15803"/>
                  <a:pt x="20392" y="16509"/>
                  <a:pt x="20608" y="16732"/>
                </a:cubicBezTo>
                <a:cubicBezTo>
                  <a:pt x="20820" y="16951"/>
                  <a:pt x="21078" y="16804"/>
                  <a:pt x="21162" y="16428"/>
                </a:cubicBezTo>
                <a:cubicBezTo>
                  <a:pt x="21228" y="16136"/>
                  <a:pt x="21231" y="16139"/>
                  <a:pt x="21089" y="16139"/>
                </a:cubicBezTo>
                <a:cubicBezTo>
                  <a:pt x="21008" y="16139"/>
                  <a:pt x="20942" y="16211"/>
                  <a:pt x="20900" y="16339"/>
                </a:cubicBezTo>
                <a:cubicBezTo>
                  <a:pt x="20844" y="16509"/>
                  <a:pt x="20822" y="16517"/>
                  <a:pt x="20761" y="16413"/>
                </a:cubicBezTo>
                <a:cubicBezTo>
                  <a:pt x="20675" y="16268"/>
                  <a:pt x="20672" y="15758"/>
                  <a:pt x="20754" y="15619"/>
                </a:cubicBezTo>
                <a:cubicBezTo>
                  <a:pt x="20799" y="15543"/>
                  <a:pt x="20826" y="15555"/>
                  <a:pt x="20867" y="15656"/>
                </a:cubicBezTo>
                <a:cubicBezTo>
                  <a:pt x="20897" y="15730"/>
                  <a:pt x="20984" y="15783"/>
                  <a:pt x="21064" y="15783"/>
                </a:cubicBezTo>
                <a:cubicBezTo>
                  <a:pt x="21203" y="15783"/>
                  <a:pt x="21209" y="15775"/>
                  <a:pt x="21162" y="15567"/>
                </a:cubicBezTo>
                <a:cubicBezTo>
                  <a:pt x="21116" y="15359"/>
                  <a:pt x="20990" y="15232"/>
                  <a:pt x="20856" y="15204"/>
                </a:cubicBezTo>
                <a:close/>
                <a:moveTo>
                  <a:pt x="18030" y="15211"/>
                </a:moveTo>
                <a:cubicBezTo>
                  <a:pt x="17862" y="15211"/>
                  <a:pt x="17810" y="15258"/>
                  <a:pt x="17723" y="15464"/>
                </a:cubicBezTo>
                <a:cubicBezTo>
                  <a:pt x="17546" y="15884"/>
                  <a:pt x="17613" y="16559"/>
                  <a:pt x="17851" y="16755"/>
                </a:cubicBezTo>
                <a:cubicBezTo>
                  <a:pt x="18276" y="17104"/>
                  <a:pt x="18631" y="16161"/>
                  <a:pt x="18336" y="15464"/>
                </a:cubicBezTo>
                <a:cubicBezTo>
                  <a:pt x="18249" y="15258"/>
                  <a:pt x="18198" y="15211"/>
                  <a:pt x="18030" y="15211"/>
                </a:cubicBezTo>
                <a:close/>
                <a:moveTo>
                  <a:pt x="16112" y="15226"/>
                </a:moveTo>
                <a:cubicBezTo>
                  <a:pt x="15794" y="15217"/>
                  <a:pt x="15611" y="15824"/>
                  <a:pt x="15780" y="16488"/>
                </a:cubicBezTo>
                <a:cubicBezTo>
                  <a:pt x="15815" y="16627"/>
                  <a:pt x="15880" y="16760"/>
                  <a:pt x="15922" y="16784"/>
                </a:cubicBezTo>
                <a:cubicBezTo>
                  <a:pt x="16059" y="16864"/>
                  <a:pt x="16325" y="16771"/>
                  <a:pt x="16411" y="16614"/>
                </a:cubicBezTo>
                <a:cubicBezTo>
                  <a:pt x="16528" y="16398"/>
                  <a:pt x="16514" y="16326"/>
                  <a:pt x="16352" y="16295"/>
                </a:cubicBezTo>
                <a:cubicBezTo>
                  <a:pt x="16158" y="16256"/>
                  <a:pt x="16175" y="16098"/>
                  <a:pt x="16378" y="16065"/>
                </a:cubicBezTo>
                <a:cubicBezTo>
                  <a:pt x="16534" y="16038"/>
                  <a:pt x="16544" y="16027"/>
                  <a:pt x="16516" y="15805"/>
                </a:cubicBezTo>
                <a:cubicBezTo>
                  <a:pt x="16476" y="15477"/>
                  <a:pt x="16421" y="15363"/>
                  <a:pt x="16257" y="15271"/>
                </a:cubicBezTo>
                <a:cubicBezTo>
                  <a:pt x="16207" y="15242"/>
                  <a:pt x="16157" y="15227"/>
                  <a:pt x="16112" y="15226"/>
                </a:cubicBezTo>
                <a:close/>
                <a:moveTo>
                  <a:pt x="17220" y="15241"/>
                </a:moveTo>
                <a:cubicBezTo>
                  <a:pt x="17166" y="15244"/>
                  <a:pt x="17031" y="15254"/>
                  <a:pt x="16918" y="15256"/>
                </a:cubicBezTo>
                <a:lnTo>
                  <a:pt x="16710" y="15256"/>
                </a:lnTo>
                <a:lnTo>
                  <a:pt x="16710" y="16050"/>
                </a:lnTo>
                <a:lnTo>
                  <a:pt x="16710" y="16844"/>
                </a:lnTo>
                <a:lnTo>
                  <a:pt x="16841" y="16844"/>
                </a:lnTo>
                <a:lnTo>
                  <a:pt x="16969" y="16844"/>
                </a:lnTo>
                <a:lnTo>
                  <a:pt x="16969" y="16280"/>
                </a:lnTo>
                <a:cubicBezTo>
                  <a:pt x="16969" y="15921"/>
                  <a:pt x="16990" y="15681"/>
                  <a:pt x="17027" y="15619"/>
                </a:cubicBezTo>
                <a:cubicBezTo>
                  <a:pt x="17127" y="15450"/>
                  <a:pt x="17187" y="15697"/>
                  <a:pt x="17187" y="16287"/>
                </a:cubicBezTo>
                <a:lnTo>
                  <a:pt x="17187" y="16844"/>
                </a:lnTo>
                <a:lnTo>
                  <a:pt x="17315" y="16844"/>
                </a:lnTo>
                <a:lnTo>
                  <a:pt x="17446" y="16844"/>
                </a:lnTo>
                <a:lnTo>
                  <a:pt x="17446" y="16146"/>
                </a:lnTo>
                <a:cubicBezTo>
                  <a:pt x="17446" y="15399"/>
                  <a:pt x="17404" y="15230"/>
                  <a:pt x="17220" y="15241"/>
                </a:cubicBezTo>
                <a:close/>
                <a:moveTo>
                  <a:pt x="13552" y="15263"/>
                </a:moveTo>
                <a:lnTo>
                  <a:pt x="13552" y="16005"/>
                </a:lnTo>
                <a:lnTo>
                  <a:pt x="13552" y="16755"/>
                </a:lnTo>
                <a:lnTo>
                  <a:pt x="13679" y="16755"/>
                </a:lnTo>
                <a:cubicBezTo>
                  <a:pt x="13801" y="16755"/>
                  <a:pt x="13810" y="16732"/>
                  <a:pt x="13810" y="16421"/>
                </a:cubicBezTo>
                <a:cubicBezTo>
                  <a:pt x="13810" y="16029"/>
                  <a:pt x="13911" y="15694"/>
                  <a:pt x="14029" y="15694"/>
                </a:cubicBezTo>
                <a:cubicBezTo>
                  <a:pt x="14089" y="15694"/>
                  <a:pt x="14113" y="15640"/>
                  <a:pt x="14113" y="15493"/>
                </a:cubicBezTo>
                <a:cubicBezTo>
                  <a:pt x="14113" y="15298"/>
                  <a:pt x="14098" y="15280"/>
                  <a:pt x="13832" y="15271"/>
                </a:cubicBezTo>
                <a:lnTo>
                  <a:pt x="13552" y="15263"/>
                </a:lnTo>
                <a:close/>
                <a:moveTo>
                  <a:pt x="11991" y="18053"/>
                </a:moveTo>
                <a:lnTo>
                  <a:pt x="11991" y="19122"/>
                </a:lnTo>
                <a:lnTo>
                  <a:pt x="11991" y="20190"/>
                </a:lnTo>
                <a:lnTo>
                  <a:pt x="12144" y="20190"/>
                </a:lnTo>
                <a:cubicBezTo>
                  <a:pt x="12288" y="20190"/>
                  <a:pt x="12293" y="20175"/>
                  <a:pt x="12293" y="19879"/>
                </a:cubicBezTo>
                <a:cubicBezTo>
                  <a:pt x="12293" y="19682"/>
                  <a:pt x="12318" y="19547"/>
                  <a:pt x="12359" y="19515"/>
                </a:cubicBezTo>
                <a:cubicBezTo>
                  <a:pt x="12457" y="19439"/>
                  <a:pt x="12556" y="19651"/>
                  <a:pt x="12556" y="19938"/>
                </a:cubicBezTo>
                <a:cubicBezTo>
                  <a:pt x="12556" y="20170"/>
                  <a:pt x="12569" y="20190"/>
                  <a:pt x="12713" y="20190"/>
                </a:cubicBezTo>
                <a:lnTo>
                  <a:pt x="12866" y="20190"/>
                </a:lnTo>
                <a:lnTo>
                  <a:pt x="12837" y="19856"/>
                </a:lnTo>
                <a:cubicBezTo>
                  <a:pt x="12820" y="19675"/>
                  <a:pt x="12779" y="19436"/>
                  <a:pt x="12746" y="19329"/>
                </a:cubicBezTo>
                <a:cubicBezTo>
                  <a:pt x="12693" y="19162"/>
                  <a:pt x="12693" y="19130"/>
                  <a:pt x="12746" y="19070"/>
                </a:cubicBezTo>
                <a:cubicBezTo>
                  <a:pt x="12854" y="18945"/>
                  <a:pt x="12872" y="18569"/>
                  <a:pt x="12778" y="18335"/>
                </a:cubicBezTo>
                <a:cubicBezTo>
                  <a:pt x="12704" y="18147"/>
                  <a:pt x="12649" y="18119"/>
                  <a:pt x="12341" y="18090"/>
                </a:cubicBezTo>
                <a:lnTo>
                  <a:pt x="11991" y="18053"/>
                </a:lnTo>
                <a:close/>
                <a:moveTo>
                  <a:pt x="15845" y="18075"/>
                </a:moveTo>
                <a:lnTo>
                  <a:pt x="15845" y="19129"/>
                </a:lnTo>
                <a:lnTo>
                  <a:pt x="15845" y="20190"/>
                </a:lnTo>
                <a:lnTo>
                  <a:pt x="15973" y="20190"/>
                </a:lnTo>
                <a:lnTo>
                  <a:pt x="16104" y="20190"/>
                </a:lnTo>
                <a:lnTo>
                  <a:pt x="16104" y="19129"/>
                </a:lnTo>
                <a:lnTo>
                  <a:pt x="16104" y="18075"/>
                </a:lnTo>
                <a:lnTo>
                  <a:pt x="15973" y="18075"/>
                </a:lnTo>
                <a:lnTo>
                  <a:pt x="15845" y="18075"/>
                </a:lnTo>
                <a:close/>
                <a:moveTo>
                  <a:pt x="17851" y="18075"/>
                </a:moveTo>
                <a:lnTo>
                  <a:pt x="17851" y="19129"/>
                </a:lnTo>
                <a:lnTo>
                  <a:pt x="17851" y="20190"/>
                </a:lnTo>
                <a:lnTo>
                  <a:pt x="17997" y="20190"/>
                </a:lnTo>
                <a:lnTo>
                  <a:pt x="18139" y="20190"/>
                </a:lnTo>
                <a:lnTo>
                  <a:pt x="18136" y="19129"/>
                </a:lnTo>
                <a:lnTo>
                  <a:pt x="18128" y="18075"/>
                </a:lnTo>
                <a:lnTo>
                  <a:pt x="17990" y="18075"/>
                </a:lnTo>
                <a:lnTo>
                  <a:pt x="17851" y="18075"/>
                </a:lnTo>
                <a:close/>
                <a:moveTo>
                  <a:pt x="17403" y="18254"/>
                </a:moveTo>
                <a:cubicBezTo>
                  <a:pt x="17301" y="18254"/>
                  <a:pt x="17271" y="18292"/>
                  <a:pt x="17271" y="18432"/>
                </a:cubicBezTo>
                <a:cubicBezTo>
                  <a:pt x="17271" y="18530"/>
                  <a:pt x="17245" y="18634"/>
                  <a:pt x="17209" y="18662"/>
                </a:cubicBezTo>
                <a:cubicBezTo>
                  <a:pt x="17174" y="18690"/>
                  <a:pt x="17144" y="18783"/>
                  <a:pt x="17144" y="18869"/>
                </a:cubicBezTo>
                <a:cubicBezTo>
                  <a:pt x="17144" y="18956"/>
                  <a:pt x="17174" y="19049"/>
                  <a:pt x="17209" y="19077"/>
                </a:cubicBezTo>
                <a:cubicBezTo>
                  <a:pt x="17255" y="19113"/>
                  <a:pt x="17271" y="19259"/>
                  <a:pt x="17271" y="19567"/>
                </a:cubicBezTo>
                <a:cubicBezTo>
                  <a:pt x="17271" y="19920"/>
                  <a:pt x="17292" y="20028"/>
                  <a:pt x="17370" y="20138"/>
                </a:cubicBezTo>
                <a:cubicBezTo>
                  <a:pt x="17521" y="20353"/>
                  <a:pt x="17661" y="20317"/>
                  <a:pt x="17661" y="20064"/>
                </a:cubicBezTo>
                <a:cubicBezTo>
                  <a:pt x="17661" y="19948"/>
                  <a:pt x="17635" y="19832"/>
                  <a:pt x="17599" y="19804"/>
                </a:cubicBezTo>
                <a:cubicBezTo>
                  <a:pt x="17559" y="19772"/>
                  <a:pt x="17534" y="19638"/>
                  <a:pt x="17534" y="19441"/>
                </a:cubicBezTo>
                <a:cubicBezTo>
                  <a:pt x="17534" y="19243"/>
                  <a:pt x="17559" y="19109"/>
                  <a:pt x="17599" y="19077"/>
                </a:cubicBezTo>
                <a:cubicBezTo>
                  <a:pt x="17635" y="19049"/>
                  <a:pt x="17661" y="18956"/>
                  <a:pt x="17661" y="18869"/>
                </a:cubicBezTo>
                <a:cubicBezTo>
                  <a:pt x="17661" y="18783"/>
                  <a:pt x="17635" y="18690"/>
                  <a:pt x="17599" y="18662"/>
                </a:cubicBezTo>
                <a:cubicBezTo>
                  <a:pt x="17564" y="18634"/>
                  <a:pt x="17534" y="18530"/>
                  <a:pt x="17534" y="18432"/>
                </a:cubicBezTo>
                <a:cubicBezTo>
                  <a:pt x="17534" y="18292"/>
                  <a:pt x="17504" y="18254"/>
                  <a:pt x="17403" y="18254"/>
                </a:cubicBezTo>
                <a:close/>
                <a:moveTo>
                  <a:pt x="19846" y="18632"/>
                </a:moveTo>
                <a:cubicBezTo>
                  <a:pt x="19809" y="18612"/>
                  <a:pt x="19764" y="18613"/>
                  <a:pt x="19711" y="18639"/>
                </a:cubicBezTo>
                <a:cubicBezTo>
                  <a:pt x="19645" y="18672"/>
                  <a:pt x="19516" y="18696"/>
                  <a:pt x="19427" y="18691"/>
                </a:cubicBezTo>
                <a:lnTo>
                  <a:pt x="19262" y="18684"/>
                </a:lnTo>
                <a:lnTo>
                  <a:pt x="19262" y="19441"/>
                </a:lnTo>
                <a:lnTo>
                  <a:pt x="19262" y="20190"/>
                </a:lnTo>
                <a:lnTo>
                  <a:pt x="19394" y="20190"/>
                </a:lnTo>
                <a:cubicBezTo>
                  <a:pt x="19523" y="20190"/>
                  <a:pt x="19525" y="20187"/>
                  <a:pt x="19525" y="19671"/>
                </a:cubicBezTo>
                <a:cubicBezTo>
                  <a:pt x="19525" y="19325"/>
                  <a:pt x="19545" y="19119"/>
                  <a:pt x="19587" y="19047"/>
                </a:cubicBezTo>
                <a:cubicBezTo>
                  <a:pt x="19695" y="18865"/>
                  <a:pt x="19740" y="19031"/>
                  <a:pt x="19740" y="19619"/>
                </a:cubicBezTo>
                <a:lnTo>
                  <a:pt x="19740" y="20190"/>
                </a:lnTo>
                <a:lnTo>
                  <a:pt x="19871" y="20190"/>
                </a:lnTo>
                <a:lnTo>
                  <a:pt x="19999" y="20190"/>
                </a:lnTo>
                <a:lnTo>
                  <a:pt x="19999" y="19545"/>
                </a:lnTo>
                <a:cubicBezTo>
                  <a:pt x="19999" y="18975"/>
                  <a:pt x="19957" y="18693"/>
                  <a:pt x="19846" y="18632"/>
                </a:cubicBezTo>
                <a:close/>
                <a:moveTo>
                  <a:pt x="16586" y="18639"/>
                </a:moveTo>
                <a:cubicBezTo>
                  <a:pt x="16542" y="18650"/>
                  <a:pt x="16501" y="18672"/>
                  <a:pt x="16465" y="18706"/>
                </a:cubicBezTo>
                <a:cubicBezTo>
                  <a:pt x="16332" y="18836"/>
                  <a:pt x="16274" y="19129"/>
                  <a:pt x="16381" y="19129"/>
                </a:cubicBezTo>
                <a:cubicBezTo>
                  <a:pt x="16498" y="19129"/>
                  <a:pt x="16503" y="19308"/>
                  <a:pt x="16389" y="19396"/>
                </a:cubicBezTo>
                <a:cubicBezTo>
                  <a:pt x="16299" y="19466"/>
                  <a:pt x="16276" y="19542"/>
                  <a:pt x="16276" y="19789"/>
                </a:cubicBezTo>
                <a:cubicBezTo>
                  <a:pt x="16276" y="19988"/>
                  <a:pt x="16303" y="20125"/>
                  <a:pt x="16352" y="20183"/>
                </a:cubicBezTo>
                <a:cubicBezTo>
                  <a:pt x="16441" y="20287"/>
                  <a:pt x="16639" y="20304"/>
                  <a:pt x="16684" y="20212"/>
                </a:cubicBezTo>
                <a:cubicBezTo>
                  <a:pt x="16701" y="20178"/>
                  <a:pt x="16781" y="20161"/>
                  <a:pt x="16863" y="20175"/>
                </a:cubicBezTo>
                <a:lnTo>
                  <a:pt x="17012" y="20205"/>
                </a:lnTo>
                <a:lnTo>
                  <a:pt x="17012" y="19589"/>
                </a:lnTo>
                <a:cubicBezTo>
                  <a:pt x="17012" y="19152"/>
                  <a:pt x="16994" y="18928"/>
                  <a:pt x="16947" y="18832"/>
                </a:cubicBezTo>
                <a:cubicBezTo>
                  <a:pt x="16872" y="18681"/>
                  <a:pt x="16718" y="18608"/>
                  <a:pt x="16586" y="18639"/>
                </a:cubicBezTo>
                <a:close/>
                <a:moveTo>
                  <a:pt x="18726" y="18647"/>
                </a:moveTo>
                <a:cubicBezTo>
                  <a:pt x="18658" y="18638"/>
                  <a:pt x="18585" y="18659"/>
                  <a:pt x="18511" y="18721"/>
                </a:cubicBezTo>
                <a:cubicBezTo>
                  <a:pt x="18236" y="18955"/>
                  <a:pt x="18192" y="19725"/>
                  <a:pt x="18431" y="20109"/>
                </a:cubicBezTo>
                <a:cubicBezTo>
                  <a:pt x="18524" y="20258"/>
                  <a:pt x="18591" y="20284"/>
                  <a:pt x="18745" y="20250"/>
                </a:cubicBezTo>
                <a:cubicBezTo>
                  <a:pt x="18984" y="20195"/>
                  <a:pt x="19091" y="19953"/>
                  <a:pt x="19091" y="19470"/>
                </a:cubicBezTo>
                <a:cubicBezTo>
                  <a:pt x="19091" y="18999"/>
                  <a:pt x="18930" y="18674"/>
                  <a:pt x="18726" y="18647"/>
                </a:cubicBezTo>
                <a:close/>
                <a:moveTo>
                  <a:pt x="13406" y="18676"/>
                </a:moveTo>
                <a:cubicBezTo>
                  <a:pt x="13269" y="18677"/>
                  <a:pt x="13137" y="18782"/>
                  <a:pt x="13063" y="18966"/>
                </a:cubicBezTo>
                <a:cubicBezTo>
                  <a:pt x="12948" y="19249"/>
                  <a:pt x="12966" y="19792"/>
                  <a:pt x="13096" y="20057"/>
                </a:cubicBezTo>
                <a:cubicBezTo>
                  <a:pt x="13230" y="20331"/>
                  <a:pt x="13489" y="20353"/>
                  <a:pt x="13646" y="20101"/>
                </a:cubicBezTo>
                <a:cubicBezTo>
                  <a:pt x="13879" y="19728"/>
                  <a:pt x="13812" y="18861"/>
                  <a:pt x="13541" y="18714"/>
                </a:cubicBezTo>
                <a:cubicBezTo>
                  <a:pt x="13496" y="18689"/>
                  <a:pt x="13451" y="18676"/>
                  <a:pt x="13406" y="18676"/>
                </a:cubicBezTo>
                <a:close/>
                <a:moveTo>
                  <a:pt x="15043" y="18691"/>
                </a:moveTo>
                <a:cubicBezTo>
                  <a:pt x="14937" y="18691"/>
                  <a:pt x="14937" y="18701"/>
                  <a:pt x="14937" y="19389"/>
                </a:cubicBezTo>
                <a:cubicBezTo>
                  <a:pt x="14937" y="19961"/>
                  <a:pt x="14948" y="20106"/>
                  <a:pt x="15010" y="20183"/>
                </a:cubicBezTo>
                <a:cubicBezTo>
                  <a:pt x="15052" y="20235"/>
                  <a:pt x="15157" y="20259"/>
                  <a:pt x="15240" y="20235"/>
                </a:cubicBezTo>
                <a:cubicBezTo>
                  <a:pt x="15323" y="20210"/>
                  <a:pt x="15454" y="20191"/>
                  <a:pt x="15532" y="20190"/>
                </a:cubicBezTo>
                <a:lnTo>
                  <a:pt x="15670" y="20190"/>
                </a:lnTo>
                <a:lnTo>
                  <a:pt x="15670" y="19441"/>
                </a:lnTo>
                <a:lnTo>
                  <a:pt x="15670" y="18691"/>
                </a:lnTo>
                <a:lnTo>
                  <a:pt x="15543" y="18691"/>
                </a:lnTo>
                <a:cubicBezTo>
                  <a:pt x="15415" y="18691"/>
                  <a:pt x="15411" y="18698"/>
                  <a:pt x="15411" y="19159"/>
                </a:cubicBezTo>
                <a:cubicBezTo>
                  <a:pt x="15411" y="19723"/>
                  <a:pt x="15328" y="20022"/>
                  <a:pt x="15222" y="19841"/>
                </a:cubicBezTo>
                <a:cubicBezTo>
                  <a:pt x="15172" y="19758"/>
                  <a:pt x="15152" y="19579"/>
                  <a:pt x="15152" y="19211"/>
                </a:cubicBezTo>
                <a:cubicBezTo>
                  <a:pt x="15152" y="18717"/>
                  <a:pt x="15146" y="18691"/>
                  <a:pt x="15043" y="18691"/>
                </a:cubicBezTo>
                <a:close/>
                <a:moveTo>
                  <a:pt x="14773" y="18699"/>
                </a:moveTo>
                <a:lnTo>
                  <a:pt x="14474" y="18706"/>
                </a:lnTo>
                <a:cubicBezTo>
                  <a:pt x="14082" y="18712"/>
                  <a:pt x="14041" y="18737"/>
                  <a:pt x="13985" y="19062"/>
                </a:cubicBezTo>
                <a:cubicBezTo>
                  <a:pt x="13920" y="19443"/>
                  <a:pt x="13974" y="19905"/>
                  <a:pt x="14099" y="20071"/>
                </a:cubicBezTo>
                <a:cubicBezTo>
                  <a:pt x="14212" y="20223"/>
                  <a:pt x="14195" y="20368"/>
                  <a:pt x="14066" y="20368"/>
                </a:cubicBezTo>
                <a:cubicBezTo>
                  <a:pt x="13908" y="20368"/>
                  <a:pt x="13995" y="20690"/>
                  <a:pt x="14182" y="20806"/>
                </a:cubicBezTo>
                <a:cubicBezTo>
                  <a:pt x="14349" y="20908"/>
                  <a:pt x="14547" y="20828"/>
                  <a:pt x="14653" y="20621"/>
                </a:cubicBezTo>
                <a:cubicBezTo>
                  <a:pt x="14723" y="20482"/>
                  <a:pt x="14741" y="20303"/>
                  <a:pt x="14755" y="19574"/>
                </a:cubicBezTo>
                <a:lnTo>
                  <a:pt x="14773" y="1869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11" name="pasted-image.png"/>
          <p:cNvPicPr>
            <a:picLocks noChangeAspect="1"/>
          </p:cNvPicPr>
          <p:nvPr/>
        </p:nvPicPr>
        <p:blipFill>
          <a:blip r:embed="rId6">
            <a:extLst/>
          </a:blip>
          <a:srcRect l="3431" t="4419" r="3913" b="5533"/>
          <a:stretch>
            <a:fillRect/>
          </a:stretch>
        </p:blipFill>
        <p:spPr>
          <a:xfrm>
            <a:off x="6139059" y="1620886"/>
            <a:ext cx="1058956" cy="909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797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797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12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28313" y="3873200"/>
            <a:ext cx="987209" cy="98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12682" y="5936975"/>
            <a:ext cx="1839723" cy="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9141"/>
                </a:lnTo>
                <a:lnTo>
                  <a:pt x="0" y="10800"/>
                </a:lnTo>
                <a:lnTo>
                  <a:pt x="0" y="18281"/>
                </a:lnTo>
                <a:lnTo>
                  <a:pt x="1781" y="18366"/>
                </a:lnTo>
                <a:lnTo>
                  <a:pt x="3561" y="18450"/>
                </a:lnTo>
                <a:lnTo>
                  <a:pt x="3598" y="20025"/>
                </a:lnTo>
                <a:lnTo>
                  <a:pt x="3630" y="21600"/>
                </a:lnTo>
                <a:lnTo>
                  <a:pt x="21600" y="21600"/>
                </a:lnTo>
                <a:lnTo>
                  <a:pt x="21600" y="13950"/>
                </a:lnTo>
                <a:lnTo>
                  <a:pt x="21600" y="6300"/>
                </a:lnTo>
                <a:lnTo>
                  <a:pt x="14390" y="6225"/>
                </a:lnTo>
                <a:lnTo>
                  <a:pt x="7181" y="6150"/>
                </a:lnTo>
                <a:lnTo>
                  <a:pt x="7148" y="3075"/>
                </a:lnTo>
                <a:lnTo>
                  <a:pt x="7115" y="0"/>
                </a:lnTo>
                <a:lnTo>
                  <a:pt x="3557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14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6896" y="6240798"/>
            <a:ext cx="3217502" cy="527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asted-image.png"/>
          <p:cNvPicPr>
            <a:picLocks noChangeAspect="1"/>
          </p:cNvPicPr>
          <p:nvPr/>
        </p:nvPicPr>
        <p:blipFill>
          <a:blip r:embed="rId10">
            <a:extLst/>
          </a:blip>
          <a:srcRect l="31688" t="14430" r="31685" b="14172"/>
          <a:stretch>
            <a:fillRect/>
          </a:stretch>
        </p:blipFill>
        <p:spPr>
          <a:xfrm>
            <a:off x="8076150" y="4027403"/>
            <a:ext cx="877022" cy="87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797"/>
                </a:lnTo>
                <a:lnTo>
                  <a:pt x="0" y="21600"/>
                </a:lnTo>
                <a:lnTo>
                  <a:pt x="10797" y="21600"/>
                </a:lnTo>
                <a:lnTo>
                  <a:pt x="21600" y="21600"/>
                </a:lnTo>
                <a:lnTo>
                  <a:pt x="21600" y="10797"/>
                </a:lnTo>
                <a:lnTo>
                  <a:pt x="21600" y="0"/>
                </a:lnTo>
                <a:lnTo>
                  <a:pt x="10797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16" name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37478" y="1656511"/>
            <a:ext cx="2444557" cy="832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590811" y="1711617"/>
            <a:ext cx="1364339" cy="750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pasted-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334872" y="1641145"/>
            <a:ext cx="1678578" cy="1206477"/>
          </a:xfrm>
          <a:prstGeom prst="rect">
            <a:avLst/>
          </a:prstGeom>
          <a:ln w="12700">
            <a:solidFill>
              <a:srgbClr val="808785"/>
            </a:solidFill>
            <a:miter lim="400000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4715" y="604679"/>
            <a:ext cx="2675121" cy="537174"/>
          </a:xfrm>
          <a:prstGeom prst="rect">
            <a:avLst/>
          </a:prstGeom>
        </p:spPr>
      </p:pic>
      <p:pic>
        <p:nvPicPr>
          <p:cNvPr id="53" name="pasted-image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504712" y="5717458"/>
            <a:ext cx="1018078" cy="971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242170" y="3346573"/>
            <a:ext cx="2883407" cy="1621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419049" y="5637152"/>
            <a:ext cx="1907423" cy="559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945257" y="2712554"/>
            <a:ext cx="1293849" cy="983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6033864" y="3820176"/>
            <a:ext cx="796721" cy="1111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ng"/>
          <p:cNvPicPr>
            <a:picLocks noChangeAspect="1"/>
          </p:cNvPicPr>
          <p:nvPr/>
        </p:nvPicPr>
        <p:blipFill>
          <a:blip r:embed="rId20">
            <a:extLst/>
          </a:blip>
          <a:srcRect l="26285" t="14142" r="26434" b="14276"/>
          <a:stretch>
            <a:fillRect/>
          </a:stretch>
        </p:blipFill>
        <p:spPr>
          <a:xfrm>
            <a:off x="8112764" y="5316860"/>
            <a:ext cx="882530" cy="1336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4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4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0" name="pasted-image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20838" y="2835839"/>
            <a:ext cx="2055857" cy="524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59289" y="3726096"/>
            <a:ext cx="2826783" cy="562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53278" y="5043919"/>
            <a:ext cx="1103304" cy="1017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556980" y="3870020"/>
            <a:ext cx="1555784" cy="1555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Roche_Logo.svg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" y="1630190"/>
            <a:ext cx="1759027" cy="952348"/>
          </a:xfrm>
          <a:prstGeom prst="rect">
            <a:avLst/>
          </a:prstGeom>
        </p:spPr>
      </p:pic>
      <p:pic>
        <p:nvPicPr>
          <p:cNvPr id="50" name="pasted-image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13337" y="4447407"/>
            <a:ext cx="2049846" cy="689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pasted-image.png"/>
          <p:cNvPicPr>
            <a:picLocks noChangeAspect="1"/>
          </p:cNvPicPr>
          <p:nvPr/>
        </p:nvPicPr>
        <p:blipFill>
          <a:blip r:embed="rId27">
            <a:extLst/>
          </a:blip>
          <a:srcRect l="64" t="259" b="267"/>
          <a:stretch>
            <a:fillRect/>
          </a:stretch>
        </p:blipFill>
        <p:spPr>
          <a:xfrm>
            <a:off x="2967725" y="4821250"/>
            <a:ext cx="3512852" cy="84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50" y="0"/>
                </a:moveTo>
                <a:cubicBezTo>
                  <a:pt x="2521" y="7"/>
                  <a:pt x="2258" y="13"/>
                  <a:pt x="2257" y="22"/>
                </a:cubicBezTo>
                <a:cubicBezTo>
                  <a:pt x="2250" y="65"/>
                  <a:pt x="2195" y="131"/>
                  <a:pt x="2134" y="166"/>
                </a:cubicBezTo>
                <a:cubicBezTo>
                  <a:pt x="1987" y="249"/>
                  <a:pt x="1631" y="738"/>
                  <a:pt x="1462" y="1088"/>
                </a:cubicBezTo>
                <a:cubicBezTo>
                  <a:pt x="981" y="2091"/>
                  <a:pt x="540" y="3892"/>
                  <a:pt x="304" y="5823"/>
                </a:cubicBezTo>
                <a:cubicBezTo>
                  <a:pt x="165" y="6964"/>
                  <a:pt x="28" y="8964"/>
                  <a:pt x="28" y="9867"/>
                </a:cubicBezTo>
                <a:cubicBezTo>
                  <a:pt x="28" y="10062"/>
                  <a:pt x="19" y="10240"/>
                  <a:pt x="7" y="10270"/>
                </a:cubicBezTo>
                <a:cubicBezTo>
                  <a:pt x="4" y="10277"/>
                  <a:pt x="2" y="10424"/>
                  <a:pt x="0" y="10587"/>
                </a:cubicBezTo>
                <a:cubicBezTo>
                  <a:pt x="2" y="10744"/>
                  <a:pt x="4" y="10883"/>
                  <a:pt x="7" y="10890"/>
                </a:cubicBezTo>
                <a:cubicBezTo>
                  <a:pt x="19" y="10920"/>
                  <a:pt x="28" y="11171"/>
                  <a:pt x="28" y="11452"/>
                </a:cubicBezTo>
                <a:cubicBezTo>
                  <a:pt x="28" y="12139"/>
                  <a:pt x="79" y="13283"/>
                  <a:pt x="147" y="14141"/>
                </a:cubicBezTo>
                <a:cubicBezTo>
                  <a:pt x="443" y="17892"/>
                  <a:pt x="1215" y="20748"/>
                  <a:pt x="2113" y="21405"/>
                </a:cubicBezTo>
                <a:cubicBezTo>
                  <a:pt x="2191" y="21462"/>
                  <a:pt x="2264" y="21545"/>
                  <a:pt x="2276" y="21586"/>
                </a:cubicBezTo>
                <a:cubicBezTo>
                  <a:pt x="2277" y="21592"/>
                  <a:pt x="2552" y="21594"/>
                  <a:pt x="2742" y="21600"/>
                </a:cubicBezTo>
                <a:cubicBezTo>
                  <a:pt x="2778" y="21594"/>
                  <a:pt x="2888" y="21592"/>
                  <a:pt x="2890" y="21586"/>
                </a:cubicBezTo>
                <a:cubicBezTo>
                  <a:pt x="2901" y="21546"/>
                  <a:pt x="2985" y="21459"/>
                  <a:pt x="3077" y="21398"/>
                </a:cubicBezTo>
                <a:cubicBezTo>
                  <a:pt x="3560" y="21076"/>
                  <a:pt x="4058" y="19994"/>
                  <a:pt x="4430" y="18450"/>
                </a:cubicBezTo>
                <a:cubicBezTo>
                  <a:pt x="4799" y="16920"/>
                  <a:pt x="5034" y="15064"/>
                  <a:pt x="5147" y="12822"/>
                </a:cubicBezTo>
                <a:cubicBezTo>
                  <a:pt x="5195" y="11863"/>
                  <a:pt x="5195" y="9737"/>
                  <a:pt x="5147" y="8778"/>
                </a:cubicBezTo>
                <a:cubicBezTo>
                  <a:pt x="5101" y="7863"/>
                  <a:pt x="5007" y="6682"/>
                  <a:pt x="4924" y="5989"/>
                </a:cubicBezTo>
                <a:cubicBezTo>
                  <a:pt x="4561" y="2965"/>
                  <a:pt x="3841" y="711"/>
                  <a:pt x="3077" y="202"/>
                </a:cubicBezTo>
                <a:cubicBezTo>
                  <a:pt x="2985" y="141"/>
                  <a:pt x="2901" y="54"/>
                  <a:pt x="2890" y="14"/>
                </a:cubicBezTo>
                <a:cubicBezTo>
                  <a:pt x="2888" y="8"/>
                  <a:pt x="2783" y="6"/>
                  <a:pt x="2750" y="0"/>
                </a:cubicBezTo>
                <a:close/>
                <a:moveTo>
                  <a:pt x="8197" y="8649"/>
                </a:moveTo>
                <a:lnTo>
                  <a:pt x="8197" y="10580"/>
                </a:lnTo>
                <a:lnTo>
                  <a:pt x="8197" y="12512"/>
                </a:lnTo>
                <a:lnTo>
                  <a:pt x="8249" y="12512"/>
                </a:lnTo>
                <a:lnTo>
                  <a:pt x="8303" y="12512"/>
                </a:lnTo>
                <a:lnTo>
                  <a:pt x="8303" y="10580"/>
                </a:lnTo>
                <a:lnTo>
                  <a:pt x="8303" y="8649"/>
                </a:lnTo>
                <a:lnTo>
                  <a:pt x="8249" y="8649"/>
                </a:lnTo>
                <a:lnTo>
                  <a:pt x="8197" y="8649"/>
                </a:lnTo>
                <a:close/>
                <a:moveTo>
                  <a:pt x="8555" y="8649"/>
                </a:moveTo>
                <a:cubicBezTo>
                  <a:pt x="8514" y="8649"/>
                  <a:pt x="8513" y="8705"/>
                  <a:pt x="8513" y="10580"/>
                </a:cubicBezTo>
                <a:cubicBezTo>
                  <a:pt x="8513" y="12456"/>
                  <a:pt x="8514" y="12512"/>
                  <a:pt x="8555" y="12512"/>
                </a:cubicBezTo>
                <a:cubicBezTo>
                  <a:pt x="8596" y="12512"/>
                  <a:pt x="8598" y="12456"/>
                  <a:pt x="8598" y="10580"/>
                </a:cubicBezTo>
                <a:cubicBezTo>
                  <a:pt x="8598" y="8705"/>
                  <a:pt x="8596" y="8649"/>
                  <a:pt x="8555" y="8649"/>
                </a:cubicBezTo>
                <a:close/>
                <a:moveTo>
                  <a:pt x="12398" y="8649"/>
                </a:moveTo>
                <a:cubicBezTo>
                  <a:pt x="12357" y="8649"/>
                  <a:pt x="12355" y="8705"/>
                  <a:pt x="12355" y="10580"/>
                </a:cubicBezTo>
                <a:cubicBezTo>
                  <a:pt x="12355" y="12456"/>
                  <a:pt x="12357" y="12512"/>
                  <a:pt x="12398" y="12512"/>
                </a:cubicBezTo>
                <a:cubicBezTo>
                  <a:pt x="12439" y="12512"/>
                  <a:pt x="12439" y="12456"/>
                  <a:pt x="12439" y="10580"/>
                </a:cubicBezTo>
                <a:cubicBezTo>
                  <a:pt x="12439" y="8705"/>
                  <a:pt x="12439" y="8649"/>
                  <a:pt x="12398" y="8649"/>
                </a:cubicBezTo>
                <a:close/>
                <a:moveTo>
                  <a:pt x="12693" y="8649"/>
                </a:moveTo>
                <a:cubicBezTo>
                  <a:pt x="12652" y="8649"/>
                  <a:pt x="12650" y="8705"/>
                  <a:pt x="12650" y="10580"/>
                </a:cubicBezTo>
                <a:cubicBezTo>
                  <a:pt x="12650" y="12456"/>
                  <a:pt x="12652" y="12512"/>
                  <a:pt x="12693" y="12512"/>
                </a:cubicBezTo>
                <a:cubicBezTo>
                  <a:pt x="12734" y="12512"/>
                  <a:pt x="12735" y="12456"/>
                  <a:pt x="12735" y="10580"/>
                </a:cubicBezTo>
                <a:cubicBezTo>
                  <a:pt x="12735" y="8705"/>
                  <a:pt x="12734" y="8649"/>
                  <a:pt x="12693" y="8649"/>
                </a:cubicBezTo>
                <a:close/>
                <a:moveTo>
                  <a:pt x="15511" y="8649"/>
                </a:moveTo>
                <a:cubicBezTo>
                  <a:pt x="15459" y="8649"/>
                  <a:pt x="15457" y="8657"/>
                  <a:pt x="15457" y="9333"/>
                </a:cubicBezTo>
                <a:cubicBezTo>
                  <a:pt x="15457" y="9712"/>
                  <a:pt x="15452" y="10045"/>
                  <a:pt x="15445" y="10076"/>
                </a:cubicBezTo>
                <a:cubicBezTo>
                  <a:pt x="15438" y="10106"/>
                  <a:pt x="15404" y="10074"/>
                  <a:pt x="15371" y="10004"/>
                </a:cubicBezTo>
                <a:cubicBezTo>
                  <a:pt x="15295" y="9839"/>
                  <a:pt x="15176" y="9839"/>
                  <a:pt x="15100" y="10004"/>
                </a:cubicBezTo>
                <a:cubicBezTo>
                  <a:pt x="14914" y="10405"/>
                  <a:pt x="14944" y="12207"/>
                  <a:pt x="15141" y="12490"/>
                </a:cubicBezTo>
                <a:cubicBezTo>
                  <a:pt x="15223" y="12608"/>
                  <a:pt x="15317" y="12566"/>
                  <a:pt x="15390" y="12375"/>
                </a:cubicBezTo>
                <a:cubicBezTo>
                  <a:pt x="15432" y="12264"/>
                  <a:pt x="15439" y="12263"/>
                  <a:pt x="15450" y="12382"/>
                </a:cubicBezTo>
                <a:cubicBezTo>
                  <a:pt x="15457" y="12456"/>
                  <a:pt x="15485" y="12512"/>
                  <a:pt x="15512" y="12512"/>
                </a:cubicBezTo>
                <a:lnTo>
                  <a:pt x="15562" y="12512"/>
                </a:lnTo>
                <a:lnTo>
                  <a:pt x="15562" y="10580"/>
                </a:lnTo>
                <a:lnTo>
                  <a:pt x="15562" y="8649"/>
                </a:lnTo>
                <a:lnTo>
                  <a:pt x="15511" y="8649"/>
                </a:lnTo>
                <a:close/>
                <a:moveTo>
                  <a:pt x="17251" y="8649"/>
                </a:moveTo>
                <a:cubicBezTo>
                  <a:pt x="17210" y="8649"/>
                  <a:pt x="17210" y="8705"/>
                  <a:pt x="17210" y="10580"/>
                </a:cubicBezTo>
                <a:cubicBezTo>
                  <a:pt x="17210" y="12456"/>
                  <a:pt x="17210" y="12512"/>
                  <a:pt x="17251" y="12512"/>
                </a:cubicBezTo>
                <a:cubicBezTo>
                  <a:pt x="17292" y="12512"/>
                  <a:pt x="17294" y="12456"/>
                  <a:pt x="17294" y="10580"/>
                </a:cubicBezTo>
                <a:cubicBezTo>
                  <a:pt x="17294" y="8705"/>
                  <a:pt x="17292" y="8649"/>
                  <a:pt x="17251" y="8649"/>
                </a:cubicBezTo>
                <a:close/>
                <a:moveTo>
                  <a:pt x="19236" y="8649"/>
                </a:moveTo>
                <a:cubicBezTo>
                  <a:pt x="19196" y="8649"/>
                  <a:pt x="19193" y="8705"/>
                  <a:pt x="19193" y="10580"/>
                </a:cubicBezTo>
                <a:cubicBezTo>
                  <a:pt x="19193" y="12456"/>
                  <a:pt x="19196" y="12512"/>
                  <a:pt x="19236" y="12512"/>
                </a:cubicBezTo>
                <a:cubicBezTo>
                  <a:pt x="19277" y="12512"/>
                  <a:pt x="19278" y="12456"/>
                  <a:pt x="19278" y="10580"/>
                </a:cubicBezTo>
                <a:cubicBezTo>
                  <a:pt x="19278" y="8705"/>
                  <a:pt x="19277" y="8649"/>
                  <a:pt x="19236" y="8649"/>
                </a:cubicBezTo>
                <a:close/>
                <a:moveTo>
                  <a:pt x="19532" y="8649"/>
                </a:moveTo>
                <a:cubicBezTo>
                  <a:pt x="19491" y="8649"/>
                  <a:pt x="19489" y="8705"/>
                  <a:pt x="19489" y="10580"/>
                </a:cubicBezTo>
                <a:cubicBezTo>
                  <a:pt x="19489" y="12456"/>
                  <a:pt x="19491" y="12512"/>
                  <a:pt x="19532" y="12512"/>
                </a:cubicBezTo>
                <a:cubicBezTo>
                  <a:pt x="19573" y="12512"/>
                  <a:pt x="19573" y="12456"/>
                  <a:pt x="19573" y="10580"/>
                </a:cubicBezTo>
                <a:cubicBezTo>
                  <a:pt x="19573" y="8705"/>
                  <a:pt x="19573" y="8649"/>
                  <a:pt x="19532" y="8649"/>
                </a:cubicBezTo>
                <a:close/>
                <a:moveTo>
                  <a:pt x="7954" y="8735"/>
                </a:moveTo>
                <a:cubicBezTo>
                  <a:pt x="7909" y="8735"/>
                  <a:pt x="7900" y="8772"/>
                  <a:pt x="7900" y="8995"/>
                </a:cubicBezTo>
                <a:cubicBezTo>
                  <a:pt x="7900" y="9217"/>
                  <a:pt x="7909" y="9261"/>
                  <a:pt x="7954" y="9261"/>
                </a:cubicBezTo>
                <a:cubicBezTo>
                  <a:pt x="7998" y="9261"/>
                  <a:pt x="8007" y="9217"/>
                  <a:pt x="8007" y="8995"/>
                </a:cubicBezTo>
                <a:cubicBezTo>
                  <a:pt x="8007" y="8772"/>
                  <a:pt x="7998" y="8735"/>
                  <a:pt x="7954" y="8735"/>
                </a:cubicBezTo>
                <a:close/>
                <a:moveTo>
                  <a:pt x="15759" y="8742"/>
                </a:moveTo>
                <a:cubicBezTo>
                  <a:pt x="15736" y="8750"/>
                  <a:pt x="15732" y="8813"/>
                  <a:pt x="15732" y="8995"/>
                </a:cubicBezTo>
                <a:cubicBezTo>
                  <a:pt x="15732" y="9224"/>
                  <a:pt x="15740" y="9261"/>
                  <a:pt x="15785" y="9261"/>
                </a:cubicBezTo>
                <a:cubicBezTo>
                  <a:pt x="15814" y="9261"/>
                  <a:pt x="15839" y="9223"/>
                  <a:pt x="15840" y="9175"/>
                </a:cubicBezTo>
                <a:cubicBezTo>
                  <a:pt x="15851" y="8823"/>
                  <a:pt x="15846" y="8776"/>
                  <a:pt x="15790" y="8750"/>
                </a:cubicBezTo>
                <a:cubicBezTo>
                  <a:pt x="15777" y="8743"/>
                  <a:pt x="15767" y="8740"/>
                  <a:pt x="15759" y="8742"/>
                </a:cubicBezTo>
                <a:close/>
                <a:moveTo>
                  <a:pt x="5984" y="8908"/>
                </a:moveTo>
                <a:lnTo>
                  <a:pt x="6034" y="9593"/>
                </a:lnTo>
                <a:cubicBezTo>
                  <a:pt x="6062" y="9968"/>
                  <a:pt x="6120" y="10778"/>
                  <a:pt x="6164" y="11395"/>
                </a:cubicBezTo>
                <a:lnTo>
                  <a:pt x="6245" y="12512"/>
                </a:lnTo>
                <a:lnTo>
                  <a:pt x="6321" y="12512"/>
                </a:lnTo>
                <a:lnTo>
                  <a:pt x="6397" y="12512"/>
                </a:lnTo>
                <a:lnTo>
                  <a:pt x="6490" y="10998"/>
                </a:lnTo>
                <a:cubicBezTo>
                  <a:pt x="6541" y="10164"/>
                  <a:pt x="6590" y="9485"/>
                  <a:pt x="6600" y="9485"/>
                </a:cubicBezTo>
                <a:cubicBezTo>
                  <a:pt x="6616" y="9485"/>
                  <a:pt x="6650" y="9978"/>
                  <a:pt x="6792" y="12317"/>
                </a:cubicBezTo>
                <a:cubicBezTo>
                  <a:pt x="6801" y="12472"/>
                  <a:pt x="6820" y="12512"/>
                  <a:pt x="6875" y="12512"/>
                </a:cubicBezTo>
                <a:lnTo>
                  <a:pt x="6944" y="12512"/>
                </a:lnTo>
                <a:lnTo>
                  <a:pt x="7075" y="10760"/>
                </a:lnTo>
                <a:cubicBezTo>
                  <a:pt x="7147" y="9797"/>
                  <a:pt x="7205" y="8986"/>
                  <a:pt x="7205" y="8959"/>
                </a:cubicBezTo>
                <a:cubicBezTo>
                  <a:pt x="7205" y="8931"/>
                  <a:pt x="7181" y="8908"/>
                  <a:pt x="7153" y="8908"/>
                </a:cubicBezTo>
                <a:cubicBezTo>
                  <a:pt x="7109" y="8908"/>
                  <a:pt x="7096" y="8971"/>
                  <a:pt x="7077" y="9283"/>
                </a:cubicBezTo>
                <a:cubicBezTo>
                  <a:pt x="7021" y="10172"/>
                  <a:pt x="6927" y="11517"/>
                  <a:pt x="6908" y="11712"/>
                </a:cubicBezTo>
                <a:cubicBezTo>
                  <a:pt x="6895" y="11836"/>
                  <a:pt x="6879" y="11895"/>
                  <a:pt x="6868" y="11849"/>
                </a:cubicBezTo>
                <a:cubicBezTo>
                  <a:pt x="6858" y="11805"/>
                  <a:pt x="6820" y="11271"/>
                  <a:pt x="6783" y="10667"/>
                </a:cubicBezTo>
                <a:cubicBezTo>
                  <a:pt x="6667" y="8720"/>
                  <a:pt x="6687" y="8908"/>
                  <a:pt x="6597" y="8908"/>
                </a:cubicBezTo>
                <a:lnTo>
                  <a:pt x="6517" y="8908"/>
                </a:lnTo>
                <a:lnTo>
                  <a:pt x="6436" y="10335"/>
                </a:lnTo>
                <a:cubicBezTo>
                  <a:pt x="6392" y="11121"/>
                  <a:pt x="6348" y="11803"/>
                  <a:pt x="6340" y="11841"/>
                </a:cubicBezTo>
                <a:cubicBezTo>
                  <a:pt x="6311" y="11976"/>
                  <a:pt x="6281" y="11664"/>
                  <a:pt x="6191" y="10292"/>
                </a:cubicBezTo>
                <a:cubicBezTo>
                  <a:pt x="6102" y="8930"/>
                  <a:pt x="6100" y="8908"/>
                  <a:pt x="6043" y="8908"/>
                </a:cubicBezTo>
                <a:lnTo>
                  <a:pt x="5984" y="8908"/>
                </a:lnTo>
                <a:close/>
                <a:moveTo>
                  <a:pt x="9509" y="8908"/>
                </a:moveTo>
                <a:cubicBezTo>
                  <a:pt x="9215" y="8905"/>
                  <a:pt x="9062" y="9521"/>
                  <a:pt x="9062" y="10710"/>
                </a:cubicBezTo>
                <a:cubicBezTo>
                  <a:pt x="9062" y="11652"/>
                  <a:pt x="9174" y="12304"/>
                  <a:pt x="9370" y="12505"/>
                </a:cubicBezTo>
                <a:cubicBezTo>
                  <a:pt x="9447" y="12584"/>
                  <a:pt x="9641" y="12559"/>
                  <a:pt x="9679" y="12461"/>
                </a:cubicBezTo>
                <a:cubicBezTo>
                  <a:pt x="9701" y="12405"/>
                  <a:pt x="9701" y="12186"/>
                  <a:pt x="9679" y="12130"/>
                </a:cubicBezTo>
                <a:cubicBezTo>
                  <a:pt x="9669" y="12106"/>
                  <a:pt x="9627" y="12118"/>
                  <a:pt x="9584" y="12159"/>
                </a:cubicBezTo>
                <a:cubicBezTo>
                  <a:pt x="9366" y="12363"/>
                  <a:pt x="9168" y="11664"/>
                  <a:pt x="9168" y="10688"/>
                </a:cubicBezTo>
                <a:cubicBezTo>
                  <a:pt x="9168" y="10185"/>
                  <a:pt x="9223" y="9778"/>
                  <a:pt x="9337" y="9456"/>
                </a:cubicBezTo>
                <a:cubicBezTo>
                  <a:pt x="9400" y="9276"/>
                  <a:pt x="9428" y="9254"/>
                  <a:pt x="9541" y="9290"/>
                </a:cubicBezTo>
                <a:cubicBezTo>
                  <a:pt x="9645" y="9324"/>
                  <a:pt x="9674" y="9306"/>
                  <a:pt x="9684" y="9196"/>
                </a:cubicBezTo>
                <a:cubicBezTo>
                  <a:pt x="9703" y="8992"/>
                  <a:pt x="9656" y="8910"/>
                  <a:pt x="9509" y="8908"/>
                </a:cubicBezTo>
                <a:close/>
                <a:moveTo>
                  <a:pt x="13242" y="8908"/>
                </a:moveTo>
                <a:lnTo>
                  <a:pt x="13242" y="10710"/>
                </a:lnTo>
                <a:lnTo>
                  <a:pt x="13242" y="12512"/>
                </a:lnTo>
                <a:lnTo>
                  <a:pt x="13294" y="12512"/>
                </a:lnTo>
                <a:lnTo>
                  <a:pt x="13346" y="12512"/>
                </a:lnTo>
                <a:lnTo>
                  <a:pt x="13351" y="11106"/>
                </a:lnTo>
                <a:cubicBezTo>
                  <a:pt x="13354" y="10333"/>
                  <a:pt x="13366" y="9697"/>
                  <a:pt x="13377" y="9694"/>
                </a:cubicBezTo>
                <a:cubicBezTo>
                  <a:pt x="13387" y="9691"/>
                  <a:pt x="13453" y="10330"/>
                  <a:pt x="13524" y="11106"/>
                </a:cubicBezTo>
                <a:cubicBezTo>
                  <a:pt x="13644" y="12429"/>
                  <a:pt x="13655" y="12512"/>
                  <a:pt x="13707" y="12512"/>
                </a:cubicBezTo>
                <a:cubicBezTo>
                  <a:pt x="13758" y="12512"/>
                  <a:pt x="13769" y="12433"/>
                  <a:pt x="13874" y="11265"/>
                </a:cubicBezTo>
                <a:cubicBezTo>
                  <a:pt x="14008" y="9769"/>
                  <a:pt x="14039" y="9503"/>
                  <a:pt x="14066" y="9571"/>
                </a:cubicBezTo>
                <a:cubicBezTo>
                  <a:pt x="14077" y="9601"/>
                  <a:pt x="14086" y="10244"/>
                  <a:pt x="14086" y="11070"/>
                </a:cubicBezTo>
                <a:cubicBezTo>
                  <a:pt x="14086" y="12457"/>
                  <a:pt x="14087" y="12512"/>
                  <a:pt x="14128" y="12512"/>
                </a:cubicBezTo>
                <a:cubicBezTo>
                  <a:pt x="14169" y="12512"/>
                  <a:pt x="14169" y="12454"/>
                  <a:pt x="14169" y="10710"/>
                </a:cubicBezTo>
                <a:lnTo>
                  <a:pt x="14169" y="8908"/>
                </a:lnTo>
                <a:lnTo>
                  <a:pt x="14079" y="8908"/>
                </a:lnTo>
                <a:lnTo>
                  <a:pt x="13990" y="8908"/>
                </a:lnTo>
                <a:lnTo>
                  <a:pt x="13865" y="10335"/>
                </a:lnTo>
                <a:cubicBezTo>
                  <a:pt x="13797" y="11121"/>
                  <a:pt x="13734" y="11800"/>
                  <a:pt x="13726" y="11841"/>
                </a:cubicBezTo>
                <a:cubicBezTo>
                  <a:pt x="13704" y="11944"/>
                  <a:pt x="13669" y="11634"/>
                  <a:pt x="13537" y="10162"/>
                </a:cubicBezTo>
                <a:lnTo>
                  <a:pt x="13427" y="8908"/>
                </a:lnTo>
                <a:lnTo>
                  <a:pt x="13334" y="8908"/>
                </a:lnTo>
                <a:lnTo>
                  <a:pt x="13242" y="8908"/>
                </a:lnTo>
                <a:close/>
                <a:moveTo>
                  <a:pt x="18195" y="8908"/>
                </a:moveTo>
                <a:cubicBezTo>
                  <a:pt x="17934" y="8908"/>
                  <a:pt x="17778" y="9497"/>
                  <a:pt x="17762" y="10537"/>
                </a:cubicBezTo>
                <a:cubicBezTo>
                  <a:pt x="17745" y="11621"/>
                  <a:pt x="17851" y="12273"/>
                  <a:pt x="18085" y="12526"/>
                </a:cubicBezTo>
                <a:cubicBezTo>
                  <a:pt x="18147" y="12593"/>
                  <a:pt x="18341" y="12549"/>
                  <a:pt x="18375" y="12461"/>
                </a:cubicBezTo>
                <a:cubicBezTo>
                  <a:pt x="18384" y="12437"/>
                  <a:pt x="18392" y="12338"/>
                  <a:pt x="18392" y="12245"/>
                </a:cubicBezTo>
                <a:cubicBezTo>
                  <a:pt x="18392" y="12103"/>
                  <a:pt x="18381" y="12088"/>
                  <a:pt x="18323" y="12130"/>
                </a:cubicBezTo>
                <a:cubicBezTo>
                  <a:pt x="18285" y="12157"/>
                  <a:pt x="18244" y="12192"/>
                  <a:pt x="18230" y="12209"/>
                </a:cubicBezTo>
                <a:cubicBezTo>
                  <a:pt x="18181" y="12271"/>
                  <a:pt x="18052" y="12063"/>
                  <a:pt x="17981" y="11805"/>
                </a:cubicBezTo>
                <a:cubicBezTo>
                  <a:pt x="17894" y="11486"/>
                  <a:pt x="17855" y="11043"/>
                  <a:pt x="17869" y="10515"/>
                </a:cubicBezTo>
                <a:cubicBezTo>
                  <a:pt x="17894" y="9593"/>
                  <a:pt x="18126" y="9014"/>
                  <a:pt x="18337" y="9348"/>
                </a:cubicBezTo>
                <a:cubicBezTo>
                  <a:pt x="18386" y="9425"/>
                  <a:pt x="18392" y="9412"/>
                  <a:pt x="18392" y="9225"/>
                </a:cubicBezTo>
                <a:cubicBezTo>
                  <a:pt x="18392" y="8965"/>
                  <a:pt x="18357" y="8908"/>
                  <a:pt x="18195" y="8908"/>
                </a:cubicBezTo>
                <a:close/>
                <a:moveTo>
                  <a:pt x="18722" y="9867"/>
                </a:moveTo>
                <a:cubicBezTo>
                  <a:pt x="18681" y="9879"/>
                  <a:pt x="18640" y="9930"/>
                  <a:pt x="18603" y="10011"/>
                </a:cubicBezTo>
                <a:cubicBezTo>
                  <a:pt x="18361" y="10531"/>
                  <a:pt x="18395" y="12189"/>
                  <a:pt x="18653" y="12512"/>
                </a:cubicBezTo>
                <a:cubicBezTo>
                  <a:pt x="18802" y="12698"/>
                  <a:pt x="18967" y="12412"/>
                  <a:pt x="19026" y="11870"/>
                </a:cubicBezTo>
                <a:cubicBezTo>
                  <a:pt x="19078" y="11393"/>
                  <a:pt x="19078" y="10990"/>
                  <a:pt x="19024" y="10530"/>
                </a:cubicBezTo>
                <a:cubicBezTo>
                  <a:pt x="18972" y="10083"/>
                  <a:pt x="18845" y="9828"/>
                  <a:pt x="18722" y="9867"/>
                </a:cubicBezTo>
                <a:close/>
                <a:moveTo>
                  <a:pt x="10796" y="9874"/>
                </a:moveTo>
                <a:cubicBezTo>
                  <a:pt x="10761" y="9875"/>
                  <a:pt x="10717" y="9940"/>
                  <a:pt x="10680" y="10061"/>
                </a:cubicBezTo>
                <a:cubicBezTo>
                  <a:pt x="10631" y="10220"/>
                  <a:pt x="10622" y="10225"/>
                  <a:pt x="10611" y="10105"/>
                </a:cubicBezTo>
                <a:cubicBezTo>
                  <a:pt x="10604" y="10028"/>
                  <a:pt x="10579" y="9968"/>
                  <a:pt x="10557" y="9968"/>
                </a:cubicBezTo>
                <a:cubicBezTo>
                  <a:pt x="10520" y="9968"/>
                  <a:pt x="10519" y="10051"/>
                  <a:pt x="10519" y="11243"/>
                </a:cubicBezTo>
                <a:lnTo>
                  <a:pt x="10519" y="12512"/>
                </a:lnTo>
                <a:lnTo>
                  <a:pt x="10570" y="12512"/>
                </a:lnTo>
                <a:cubicBezTo>
                  <a:pt x="10620" y="12512"/>
                  <a:pt x="10619" y="12498"/>
                  <a:pt x="10626" y="11596"/>
                </a:cubicBezTo>
                <a:cubicBezTo>
                  <a:pt x="10633" y="10770"/>
                  <a:pt x="10639" y="10662"/>
                  <a:pt x="10685" y="10458"/>
                </a:cubicBezTo>
                <a:cubicBezTo>
                  <a:pt x="10717" y="10318"/>
                  <a:pt x="10759" y="10227"/>
                  <a:pt x="10796" y="10227"/>
                </a:cubicBezTo>
                <a:cubicBezTo>
                  <a:pt x="10841" y="10227"/>
                  <a:pt x="10856" y="10188"/>
                  <a:pt x="10856" y="10054"/>
                </a:cubicBezTo>
                <a:cubicBezTo>
                  <a:pt x="10856" y="9934"/>
                  <a:pt x="10831" y="9873"/>
                  <a:pt x="10796" y="9874"/>
                </a:cubicBezTo>
                <a:close/>
                <a:moveTo>
                  <a:pt x="7515" y="9881"/>
                </a:moveTo>
                <a:cubicBezTo>
                  <a:pt x="7401" y="9845"/>
                  <a:pt x="7281" y="10069"/>
                  <a:pt x="7237" y="10450"/>
                </a:cubicBezTo>
                <a:cubicBezTo>
                  <a:pt x="7196" y="10813"/>
                  <a:pt x="7194" y="11547"/>
                  <a:pt x="7234" y="11942"/>
                </a:cubicBezTo>
                <a:cubicBezTo>
                  <a:pt x="7265" y="12252"/>
                  <a:pt x="7318" y="12414"/>
                  <a:pt x="7426" y="12526"/>
                </a:cubicBezTo>
                <a:cubicBezTo>
                  <a:pt x="7486" y="12589"/>
                  <a:pt x="7593" y="12560"/>
                  <a:pt x="7674" y="12461"/>
                </a:cubicBezTo>
                <a:cubicBezTo>
                  <a:pt x="7695" y="12436"/>
                  <a:pt x="7710" y="12336"/>
                  <a:pt x="7710" y="12238"/>
                </a:cubicBezTo>
                <a:cubicBezTo>
                  <a:pt x="7710" y="12101"/>
                  <a:pt x="7702" y="12074"/>
                  <a:pt x="7674" y="12123"/>
                </a:cubicBezTo>
                <a:cubicBezTo>
                  <a:pt x="7654" y="12158"/>
                  <a:pt x="7594" y="12207"/>
                  <a:pt x="7541" y="12231"/>
                </a:cubicBezTo>
                <a:cubicBezTo>
                  <a:pt x="7457" y="12268"/>
                  <a:pt x="7439" y="12240"/>
                  <a:pt x="7377" y="12000"/>
                </a:cubicBezTo>
                <a:cubicBezTo>
                  <a:pt x="7330" y="11816"/>
                  <a:pt x="7309" y="11668"/>
                  <a:pt x="7313" y="11532"/>
                </a:cubicBezTo>
                <a:cubicBezTo>
                  <a:pt x="7320" y="11340"/>
                  <a:pt x="7331" y="11325"/>
                  <a:pt x="7538" y="11301"/>
                </a:cubicBezTo>
                <a:cubicBezTo>
                  <a:pt x="7752" y="11276"/>
                  <a:pt x="7754" y="11275"/>
                  <a:pt x="7754" y="11063"/>
                </a:cubicBezTo>
                <a:cubicBezTo>
                  <a:pt x="7754" y="10681"/>
                  <a:pt x="7689" y="10139"/>
                  <a:pt x="7626" y="10004"/>
                </a:cubicBezTo>
                <a:cubicBezTo>
                  <a:pt x="7592" y="9931"/>
                  <a:pt x="7553" y="9893"/>
                  <a:pt x="7515" y="9881"/>
                </a:cubicBezTo>
                <a:close/>
                <a:moveTo>
                  <a:pt x="11916" y="9881"/>
                </a:moveTo>
                <a:cubicBezTo>
                  <a:pt x="11753" y="9882"/>
                  <a:pt x="11636" y="10422"/>
                  <a:pt x="11636" y="11193"/>
                </a:cubicBezTo>
                <a:cubicBezTo>
                  <a:pt x="11636" y="11873"/>
                  <a:pt x="11720" y="12388"/>
                  <a:pt x="11852" y="12519"/>
                </a:cubicBezTo>
                <a:cubicBezTo>
                  <a:pt x="11951" y="12616"/>
                  <a:pt x="11976" y="12615"/>
                  <a:pt x="12065" y="12512"/>
                </a:cubicBezTo>
                <a:cubicBezTo>
                  <a:pt x="12123" y="12444"/>
                  <a:pt x="12144" y="12372"/>
                  <a:pt x="12144" y="12238"/>
                </a:cubicBezTo>
                <a:cubicBezTo>
                  <a:pt x="12144" y="12098"/>
                  <a:pt x="12135" y="12070"/>
                  <a:pt x="12106" y="12123"/>
                </a:cubicBezTo>
                <a:cubicBezTo>
                  <a:pt x="12086" y="12160"/>
                  <a:pt x="12029" y="12210"/>
                  <a:pt x="11980" y="12231"/>
                </a:cubicBezTo>
                <a:cubicBezTo>
                  <a:pt x="11900" y="12265"/>
                  <a:pt x="11882" y="12239"/>
                  <a:pt x="11814" y="11957"/>
                </a:cubicBezTo>
                <a:cubicBezTo>
                  <a:pt x="11689" y="11434"/>
                  <a:pt x="11715" y="11330"/>
                  <a:pt x="11978" y="11301"/>
                </a:cubicBezTo>
                <a:lnTo>
                  <a:pt x="12201" y="11279"/>
                </a:lnTo>
                <a:lnTo>
                  <a:pt x="12182" y="10868"/>
                </a:lnTo>
                <a:cubicBezTo>
                  <a:pt x="12149" y="10140"/>
                  <a:pt x="12080" y="9880"/>
                  <a:pt x="11916" y="9881"/>
                </a:cubicBezTo>
                <a:close/>
                <a:moveTo>
                  <a:pt x="14622" y="9881"/>
                </a:moveTo>
                <a:cubicBezTo>
                  <a:pt x="14490" y="9881"/>
                  <a:pt x="14407" y="10083"/>
                  <a:pt x="14359" y="10523"/>
                </a:cubicBezTo>
                <a:cubicBezTo>
                  <a:pt x="14265" y="11383"/>
                  <a:pt x="14341" y="12275"/>
                  <a:pt x="14528" y="12505"/>
                </a:cubicBezTo>
                <a:cubicBezTo>
                  <a:pt x="14595" y="12587"/>
                  <a:pt x="14769" y="12554"/>
                  <a:pt x="14808" y="12454"/>
                </a:cubicBezTo>
                <a:cubicBezTo>
                  <a:pt x="14817" y="12432"/>
                  <a:pt x="14824" y="12338"/>
                  <a:pt x="14824" y="12245"/>
                </a:cubicBezTo>
                <a:cubicBezTo>
                  <a:pt x="14824" y="12101"/>
                  <a:pt x="14816" y="12092"/>
                  <a:pt x="14770" y="12166"/>
                </a:cubicBezTo>
                <a:cubicBezTo>
                  <a:pt x="14659" y="12341"/>
                  <a:pt x="14572" y="12268"/>
                  <a:pt x="14494" y="11942"/>
                </a:cubicBezTo>
                <a:cubicBezTo>
                  <a:pt x="14370" y="11428"/>
                  <a:pt x="14396" y="11330"/>
                  <a:pt x="14661" y="11301"/>
                </a:cubicBezTo>
                <a:cubicBezTo>
                  <a:pt x="14786" y="11287"/>
                  <a:pt x="14887" y="11263"/>
                  <a:pt x="14887" y="11243"/>
                </a:cubicBezTo>
                <a:cubicBezTo>
                  <a:pt x="14887" y="11223"/>
                  <a:pt x="14878" y="11003"/>
                  <a:pt x="14865" y="10760"/>
                </a:cubicBezTo>
                <a:cubicBezTo>
                  <a:pt x="14835" y="10171"/>
                  <a:pt x="14753" y="9881"/>
                  <a:pt x="14622" y="9881"/>
                </a:cubicBezTo>
                <a:close/>
                <a:moveTo>
                  <a:pt x="16766" y="9881"/>
                </a:moveTo>
                <a:cubicBezTo>
                  <a:pt x="16651" y="9881"/>
                  <a:pt x="16576" y="10012"/>
                  <a:pt x="16576" y="10220"/>
                </a:cubicBezTo>
                <a:cubicBezTo>
                  <a:pt x="16576" y="10380"/>
                  <a:pt x="16581" y="10387"/>
                  <a:pt x="16635" y="10270"/>
                </a:cubicBezTo>
                <a:cubicBezTo>
                  <a:pt x="16667" y="10201"/>
                  <a:pt x="16717" y="10141"/>
                  <a:pt x="16747" y="10141"/>
                </a:cubicBezTo>
                <a:cubicBezTo>
                  <a:pt x="16823" y="10140"/>
                  <a:pt x="16917" y="10467"/>
                  <a:pt x="16909" y="10703"/>
                </a:cubicBezTo>
                <a:cubicBezTo>
                  <a:pt x="16904" y="10863"/>
                  <a:pt x="16885" y="10896"/>
                  <a:pt x="16773" y="10948"/>
                </a:cubicBezTo>
                <a:cubicBezTo>
                  <a:pt x="16701" y="10981"/>
                  <a:pt x="16622" y="11053"/>
                  <a:pt x="16598" y="11106"/>
                </a:cubicBezTo>
                <a:cubicBezTo>
                  <a:pt x="16525" y="11271"/>
                  <a:pt x="16485" y="11602"/>
                  <a:pt x="16500" y="11935"/>
                </a:cubicBezTo>
                <a:cubicBezTo>
                  <a:pt x="16515" y="12271"/>
                  <a:pt x="16546" y="12402"/>
                  <a:pt x="16633" y="12512"/>
                </a:cubicBezTo>
                <a:cubicBezTo>
                  <a:pt x="16704" y="12602"/>
                  <a:pt x="16800" y="12548"/>
                  <a:pt x="16866" y="12375"/>
                </a:cubicBezTo>
                <a:cubicBezTo>
                  <a:pt x="16908" y="12264"/>
                  <a:pt x="16915" y="12263"/>
                  <a:pt x="16926" y="12382"/>
                </a:cubicBezTo>
                <a:cubicBezTo>
                  <a:pt x="16933" y="12456"/>
                  <a:pt x="16958" y="12512"/>
                  <a:pt x="16980" y="12512"/>
                </a:cubicBezTo>
                <a:cubicBezTo>
                  <a:pt x="17017" y="12512"/>
                  <a:pt x="17020" y="12439"/>
                  <a:pt x="17020" y="11589"/>
                </a:cubicBezTo>
                <a:cubicBezTo>
                  <a:pt x="17020" y="10197"/>
                  <a:pt x="16972" y="9881"/>
                  <a:pt x="16766" y="9881"/>
                </a:cubicBezTo>
                <a:close/>
                <a:moveTo>
                  <a:pt x="19956" y="9881"/>
                </a:moveTo>
                <a:cubicBezTo>
                  <a:pt x="19794" y="9882"/>
                  <a:pt x="19678" y="10422"/>
                  <a:pt x="19678" y="11193"/>
                </a:cubicBezTo>
                <a:cubicBezTo>
                  <a:pt x="19678" y="11873"/>
                  <a:pt x="19762" y="12388"/>
                  <a:pt x="19894" y="12519"/>
                </a:cubicBezTo>
                <a:cubicBezTo>
                  <a:pt x="19993" y="12616"/>
                  <a:pt x="20018" y="12615"/>
                  <a:pt x="20107" y="12512"/>
                </a:cubicBezTo>
                <a:cubicBezTo>
                  <a:pt x="20165" y="12444"/>
                  <a:pt x="20186" y="12372"/>
                  <a:pt x="20186" y="12238"/>
                </a:cubicBezTo>
                <a:cubicBezTo>
                  <a:pt x="20186" y="12098"/>
                  <a:pt x="20177" y="12070"/>
                  <a:pt x="20148" y="12123"/>
                </a:cubicBezTo>
                <a:cubicBezTo>
                  <a:pt x="20128" y="12160"/>
                  <a:pt x="20071" y="12210"/>
                  <a:pt x="20022" y="12231"/>
                </a:cubicBezTo>
                <a:cubicBezTo>
                  <a:pt x="19942" y="12265"/>
                  <a:pt x="19924" y="12239"/>
                  <a:pt x="19856" y="11957"/>
                </a:cubicBezTo>
                <a:cubicBezTo>
                  <a:pt x="19731" y="11434"/>
                  <a:pt x="19756" y="11330"/>
                  <a:pt x="20019" y="11301"/>
                </a:cubicBezTo>
                <a:lnTo>
                  <a:pt x="20241" y="11279"/>
                </a:lnTo>
                <a:lnTo>
                  <a:pt x="20227" y="10890"/>
                </a:lnTo>
                <a:cubicBezTo>
                  <a:pt x="20202" y="10179"/>
                  <a:pt x="20120" y="9880"/>
                  <a:pt x="19956" y="9881"/>
                </a:cubicBezTo>
                <a:close/>
                <a:moveTo>
                  <a:pt x="10031" y="9888"/>
                </a:moveTo>
                <a:cubicBezTo>
                  <a:pt x="10001" y="9899"/>
                  <a:pt x="9972" y="9926"/>
                  <a:pt x="9948" y="9968"/>
                </a:cubicBezTo>
                <a:cubicBezTo>
                  <a:pt x="9689" y="10414"/>
                  <a:pt x="9710" y="12177"/>
                  <a:pt x="9977" y="12512"/>
                </a:cubicBezTo>
                <a:cubicBezTo>
                  <a:pt x="10128" y="12700"/>
                  <a:pt x="10303" y="12373"/>
                  <a:pt x="10357" y="11805"/>
                </a:cubicBezTo>
                <a:cubicBezTo>
                  <a:pt x="10418" y="11177"/>
                  <a:pt x="10390" y="10572"/>
                  <a:pt x="10279" y="10148"/>
                </a:cubicBezTo>
                <a:cubicBezTo>
                  <a:pt x="10230" y="9956"/>
                  <a:pt x="10122" y="9857"/>
                  <a:pt x="10031" y="9888"/>
                </a:cubicBezTo>
                <a:close/>
                <a:moveTo>
                  <a:pt x="11270" y="9888"/>
                </a:moveTo>
                <a:cubicBezTo>
                  <a:pt x="11223" y="9899"/>
                  <a:pt x="11175" y="9954"/>
                  <a:pt x="11136" y="10054"/>
                </a:cubicBezTo>
                <a:cubicBezTo>
                  <a:pt x="11077" y="10205"/>
                  <a:pt x="11065" y="10210"/>
                  <a:pt x="11055" y="10097"/>
                </a:cubicBezTo>
                <a:cubicBezTo>
                  <a:pt x="11048" y="10025"/>
                  <a:pt x="11023" y="9968"/>
                  <a:pt x="11001" y="9968"/>
                </a:cubicBezTo>
                <a:cubicBezTo>
                  <a:pt x="10964" y="9968"/>
                  <a:pt x="10961" y="10051"/>
                  <a:pt x="10961" y="11243"/>
                </a:cubicBezTo>
                <a:cubicBezTo>
                  <a:pt x="10961" y="12432"/>
                  <a:pt x="10964" y="12512"/>
                  <a:pt x="11001" y="12512"/>
                </a:cubicBezTo>
                <a:cubicBezTo>
                  <a:pt x="11036" y="12512"/>
                  <a:pt x="11043" y="12428"/>
                  <a:pt x="11051" y="11705"/>
                </a:cubicBezTo>
                <a:cubicBezTo>
                  <a:pt x="11062" y="10790"/>
                  <a:pt x="11091" y="10453"/>
                  <a:pt x="11176" y="10270"/>
                </a:cubicBezTo>
                <a:cubicBezTo>
                  <a:pt x="11257" y="10094"/>
                  <a:pt x="11294" y="10109"/>
                  <a:pt x="11353" y="10357"/>
                </a:cubicBezTo>
                <a:cubicBezTo>
                  <a:pt x="11402" y="10560"/>
                  <a:pt x="11405" y="10632"/>
                  <a:pt x="11405" y="11546"/>
                </a:cubicBezTo>
                <a:lnTo>
                  <a:pt x="11405" y="12512"/>
                </a:lnTo>
                <a:lnTo>
                  <a:pt x="11459" y="12512"/>
                </a:lnTo>
                <a:lnTo>
                  <a:pt x="11510" y="12512"/>
                </a:lnTo>
                <a:lnTo>
                  <a:pt x="11509" y="11618"/>
                </a:lnTo>
                <a:cubicBezTo>
                  <a:pt x="11507" y="10586"/>
                  <a:pt x="11480" y="10147"/>
                  <a:pt x="11405" y="9989"/>
                </a:cubicBezTo>
                <a:cubicBezTo>
                  <a:pt x="11366" y="9908"/>
                  <a:pt x="11318" y="9877"/>
                  <a:pt x="11270" y="9888"/>
                </a:cubicBezTo>
                <a:close/>
                <a:moveTo>
                  <a:pt x="16319" y="9895"/>
                </a:moveTo>
                <a:cubicBezTo>
                  <a:pt x="16110" y="9839"/>
                  <a:pt x="15986" y="10321"/>
                  <a:pt x="15985" y="11178"/>
                </a:cubicBezTo>
                <a:cubicBezTo>
                  <a:pt x="15985" y="11899"/>
                  <a:pt x="16042" y="12254"/>
                  <a:pt x="16191" y="12476"/>
                </a:cubicBezTo>
                <a:cubicBezTo>
                  <a:pt x="16286" y="12617"/>
                  <a:pt x="16280" y="12616"/>
                  <a:pt x="16362" y="12548"/>
                </a:cubicBezTo>
                <a:cubicBezTo>
                  <a:pt x="16406" y="12511"/>
                  <a:pt x="16429" y="12441"/>
                  <a:pt x="16429" y="12339"/>
                </a:cubicBezTo>
                <a:cubicBezTo>
                  <a:pt x="16429" y="12209"/>
                  <a:pt x="16413" y="12194"/>
                  <a:pt x="16336" y="12231"/>
                </a:cubicBezTo>
                <a:cubicBezTo>
                  <a:pt x="16215" y="12287"/>
                  <a:pt x="16158" y="12149"/>
                  <a:pt x="16108" y="11676"/>
                </a:cubicBezTo>
                <a:cubicBezTo>
                  <a:pt x="16055" y="11178"/>
                  <a:pt x="16082" y="10701"/>
                  <a:pt x="16181" y="10357"/>
                </a:cubicBezTo>
                <a:cubicBezTo>
                  <a:pt x="16239" y="10154"/>
                  <a:pt x="16260" y="10131"/>
                  <a:pt x="16339" y="10177"/>
                </a:cubicBezTo>
                <a:cubicBezTo>
                  <a:pt x="16419" y="10222"/>
                  <a:pt x="16430" y="10208"/>
                  <a:pt x="16424" y="10076"/>
                </a:cubicBezTo>
                <a:cubicBezTo>
                  <a:pt x="16419" y="9961"/>
                  <a:pt x="16392" y="9915"/>
                  <a:pt x="16319" y="9895"/>
                </a:cubicBezTo>
                <a:close/>
                <a:moveTo>
                  <a:pt x="20588" y="9895"/>
                </a:moveTo>
                <a:cubicBezTo>
                  <a:pt x="20527" y="9915"/>
                  <a:pt x="20468" y="9985"/>
                  <a:pt x="20436" y="10105"/>
                </a:cubicBezTo>
                <a:cubicBezTo>
                  <a:pt x="20284" y="10671"/>
                  <a:pt x="20303" y="12046"/>
                  <a:pt x="20469" y="12375"/>
                </a:cubicBezTo>
                <a:cubicBezTo>
                  <a:pt x="20561" y="12556"/>
                  <a:pt x="20623" y="12554"/>
                  <a:pt x="20718" y="12353"/>
                </a:cubicBezTo>
                <a:cubicBezTo>
                  <a:pt x="20807" y="12164"/>
                  <a:pt x="20820" y="12185"/>
                  <a:pt x="20820" y="12541"/>
                </a:cubicBezTo>
                <a:cubicBezTo>
                  <a:pt x="20820" y="12718"/>
                  <a:pt x="20795" y="12896"/>
                  <a:pt x="20744" y="13110"/>
                </a:cubicBezTo>
                <a:cubicBezTo>
                  <a:pt x="20665" y="13436"/>
                  <a:pt x="20631" y="13448"/>
                  <a:pt x="20433" y="13254"/>
                </a:cubicBezTo>
                <a:cubicBezTo>
                  <a:pt x="20388" y="13210"/>
                  <a:pt x="20376" y="13227"/>
                  <a:pt x="20376" y="13341"/>
                </a:cubicBezTo>
                <a:cubicBezTo>
                  <a:pt x="20376" y="13420"/>
                  <a:pt x="20396" y="13527"/>
                  <a:pt x="20423" y="13571"/>
                </a:cubicBezTo>
                <a:cubicBezTo>
                  <a:pt x="20504" y="13708"/>
                  <a:pt x="20697" y="13672"/>
                  <a:pt x="20776" y="13506"/>
                </a:cubicBezTo>
                <a:cubicBezTo>
                  <a:pt x="20892" y="13266"/>
                  <a:pt x="20902" y="13083"/>
                  <a:pt x="20903" y="11438"/>
                </a:cubicBezTo>
                <a:cubicBezTo>
                  <a:pt x="20903" y="10288"/>
                  <a:pt x="20896" y="9968"/>
                  <a:pt x="20875" y="9968"/>
                </a:cubicBezTo>
                <a:cubicBezTo>
                  <a:pt x="20860" y="9968"/>
                  <a:pt x="20838" y="10008"/>
                  <a:pt x="20825" y="10061"/>
                </a:cubicBezTo>
                <a:cubicBezTo>
                  <a:pt x="20808" y="10131"/>
                  <a:pt x="20787" y="10120"/>
                  <a:pt x="20747" y="10011"/>
                </a:cubicBezTo>
                <a:cubicBezTo>
                  <a:pt x="20711" y="9913"/>
                  <a:pt x="20649" y="9876"/>
                  <a:pt x="20588" y="9895"/>
                </a:cubicBezTo>
                <a:close/>
                <a:moveTo>
                  <a:pt x="21367" y="9903"/>
                </a:moveTo>
                <a:cubicBezTo>
                  <a:pt x="21167" y="9843"/>
                  <a:pt x="21051" y="10309"/>
                  <a:pt x="21051" y="11171"/>
                </a:cubicBezTo>
                <a:cubicBezTo>
                  <a:pt x="21051" y="11974"/>
                  <a:pt x="21122" y="12380"/>
                  <a:pt x="21293" y="12548"/>
                </a:cubicBezTo>
                <a:cubicBezTo>
                  <a:pt x="21335" y="12589"/>
                  <a:pt x="21452" y="12545"/>
                  <a:pt x="21521" y="12461"/>
                </a:cubicBezTo>
                <a:cubicBezTo>
                  <a:pt x="21541" y="12436"/>
                  <a:pt x="21557" y="12336"/>
                  <a:pt x="21557" y="12238"/>
                </a:cubicBezTo>
                <a:cubicBezTo>
                  <a:pt x="21557" y="12102"/>
                  <a:pt x="21549" y="12068"/>
                  <a:pt x="21521" y="12115"/>
                </a:cubicBezTo>
                <a:cubicBezTo>
                  <a:pt x="21381" y="12350"/>
                  <a:pt x="21234" y="12211"/>
                  <a:pt x="21179" y="11784"/>
                </a:cubicBezTo>
                <a:cubicBezTo>
                  <a:pt x="21124" y="11358"/>
                  <a:pt x="21154" y="11286"/>
                  <a:pt x="21388" y="11286"/>
                </a:cubicBezTo>
                <a:lnTo>
                  <a:pt x="21600" y="11286"/>
                </a:lnTo>
                <a:lnTo>
                  <a:pt x="21600" y="10905"/>
                </a:lnTo>
                <a:cubicBezTo>
                  <a:pt x="21600" y="10620"/>
                  <a:pt x="21584" y="10457"/>
                  <a:pt x="21540" y="10234"/>
                </a:cubicBezTo>
                <a:cubicBezTo>
                  <a:pt x="21488" y="9977"/>
                  <a:pt x="21467" y="9933"/>
                  <a:pt x="21367" y="9903"/>
                </a:cubicBezTo>
                <a:close/>
                <a:moveTo>
                  <a:pt x="7900" y="9968"/>
                </a:moveTo>
                <a:lnTo>
                  <a:pt x="7900" y="11243"/>
                </a:lnTo>
                <a:lnTo>
                  <a:pt x="7900" y="12512"/>
                </a:lnTo>
                <a:lnTo>
                  <a:pt x="7954" y="12512"/>
                </a:lnTo>
                <a:lnTo>
                  <a:pt x="8007" y="12512"/>
                </a:lnTo>
                <a:lnTo>
                  <a:pt x="8007" y="11243"/>
                </a:lnTo>
                <a:lnTo>
                  <a:pt x="8007" y="9968"/>
                </a:lnTo>
                <a:lnTo>
                  <a:pt x="7954" y="9968"/>
                </a:lnTo>
                <a:lnTo>
                  <a:pt x="7900" y="9968"/>
                </a:lnTo>
                <a:close/>
                <a:moveTo>
                  <a:pt x="15796" y="9968"/>
                </a:moveTo>
                <a:cubicBezTo>
                  <a:pt x="15755" y="9968"/>
                  <a:pt x="15752" y="10027"/>
                  <a:pt x="15752" y="11243"/>
                </a:cubicBezTo>
                <a:cubicBezTo>
                  <a:pt x="15752" y="12459"/>
                  <a:pt x="15755" y="12512"/>
                  <a:pt x="15796" y="12512"/>
                </a:cubicBezTo>
                <a:cubicBezTo>
                  <a:pt x="15836" y="12512"/>
                  <a:pt x="15837" y="12459"/>
                  <a:pt x="15837" y="11243"/>
                </a:cubicBezTo>
                <a:cubicBezTo>
                  <a:pt x="15837" y="10027"/>
                  <a:pt x="15836" y="9968"/>
                  <a:pt x="15796" y="9968"/>
                </a:cubicBezTo>
                <a:close/>
                <a:moveTo>
                  <a:pt x="14590" y="10162"/>
                </a:moveTo>
                <a:cubicBezTo>
                  <a:pt x="14608" y="10154"/>
                  <a:pt x="14626" y="10183"/>
                  <a:pt x="14656" y="10234"/>
                </a:cubicBezTo>
                <a:cubicBezTo>
                  <a:pt x="14720" y="10344"/>
                  <a:pt x="14791" y="10801"/>
                  <a:pt x="14768" y="10955"/>
                </a:cubicBezTo>
                <a:cubicBezTo>
                  <a:pt x="14755" y="11045"/>
                  <a:pt x="14450" y="11038"/>
                  <a:pt x="14437" y="10948"/>
                </a:cubicBezTo>
                <a:cubicBezTo>
                  <a:pt x="14420" y="10834"/>
                  <a:pt x="14472" y="10482"/>
                  <a:pt x="14534" y="10292"/>
                </a:cubicBezTo>
                <a:cubicBezTo>
                  <a:pt x="14559" y="10214"/>
                  <a:pt x="14573" y="10170"/>
                  <a:pt x="14590" y="10162"/>
                </a:cubicBezTo>
                <a:close/>
                <a:moveTo>
                  <a:pt x="15238" y="10205"/>
                </a:moveTo>
                <a:cubicBezTo>
                  <a:pt x="15249" y="10200"/>
                  <a:pt x="15260" y="10204"/>
                  <a:pt x="15272" y="10213"/>
                </a:cubicBezTo>
                <a:cubicBezTo>
                  <a:pt x="15289" y="10224"/>
                  <a:pt x="15307" y="10249"/>
                  <a:pt x="15328" y="10285"/>
                </a:cubicBezTo>
                <a:cubicBezTo>
                  <a:pt x="15471" y="10536"/>
                  <a:pt x="15498" y="11584"/>
                  <a:pt x="15371" y="12029"/>
                </a:cubicBezTo>
                <a:cubicBezTo>
                  <a:pt x="15288" y="12318"/>
                  <a:pt x="15241" y="12308"/>
                  <a:pt x="15157" y="11993"/>
                </a:cubicBezTo>
                <a:cubicBezTo>
                  <a:pt x="15093" y="11757"/>
                  <a:pt x="15088" y="11692"/>
                  <a:pt x="15088" y="11207"/>
                </a:cubicBezTo>
                <a:cubicBezTo>
                  <a:pt x="15088" y="10775"/>
                  <a:pt x="15097" y="10644"/>
                  <a:pt x="15138" y="10465"/>
                </a:cubicBezTo>
                <a:cubicBezTo>
                  <a:pt x="15174" y="10305"/>
                  <a:pt x="15204" y="10222"/>
                  <a:pt x="15238" y="10205"/>
                </a:cubicBezTo>
                <a:close/>
                <a:moveTo>
                  <a:pt x="18753" y="10205"/>
                </a:moveTo>
                <a:cubicBezTo>
                  <a:pt x="18795" y="10214"/>
                  <a:pt x="18839" y="10295"/>
                  <a:pt x="18877" y="10450"/>
                </a:cubicBezTo>
                <a:cubicBezTo>
                  <a:pt x="18987" y="10888"/>
                  <a:pt x="18987" y="11544"/>
                  <a:pt x="18877" y="12000"/>
                </a:cubicBezTo>
                <a:cubicBezTo>
                  <a:pt x="18796" y="12338"/>
                  <a:pt x="18704" y="12337"/>
                  <a:pt x="18624" y="12000"/>
                </a:cubicBezTo>
                <a:cubicBezTo>
                  <a:pt x="18514" y="11544"/>
                  <a:pt x="18519" y="10855"/>
                  <a:pt x="18636" y="10400"/>
                </a:cubicBezTo>
                <a:cubicBezTo>
                  <a:pt x="18671" y="10261"/>
                  <a:pt x="18711" y="10197"/>
                  <a:pt x="18753" y="10205"/>
                </a:cubicBezTo>
                <a:close/>
                <a:moveTo>
                  <a:pt x="10074" y="10227"/>
                </a:moveTo>
                <a:cubicBezTo>
                  <a:pt x="10254" y="10227"/>
                  <a:pt x="10342" y="11281"/>
                  <a:pt x="10216" y="11928"/>
                </a:cubicBezTo>
                <a:cubicBezTo>
                  <a:pt x="10135" y="12340"/>
                  <a:pt x="9990" y="12307"/>
                  <a:pt x="9920" y="11863"/>
                </a:cubicBezTo>
                <a:cubicBezTo>
                  <a:pt x="9858" y="11466"/>
                  <a:pt x="9886" y="10388"/>
                  <a:pt x="9955" y="10551"/>
                </a:cubicBezTo>
                <a:cubicBezTo>
                  <a:pt x="9969" y="10585"/>
                  <a:pt x="9974" y="10576"/>
                  <a:pt x="9965" y="10537"/>
                </a:cubicBezTo>
                <a:cubicBezTo>
                  <a:pt x="9936" y="10401"/>
                  <a:pt x="9996" y="10227"/>
                  <a:pt x="10074" y="10227"/>
                </a:cubicBezTo>
                <a:close/>
                <a:moveTo>
                  <a:pt x="11921" y="10227"/>
                </a:moveTo>
                <a:cubicBezTo>
                  <a:pt x="11999" y="10227"/>
                  <a:pt x="12088" y="10568"/>
                  <a:pt x="12077" y="10818"/>
                </a:cubicBezTo>
                <a:cubicBezTo>
                  <a:pt x="12071" y="10954"/>
                  <a:pt x="12046" y="10984"/>
                  <a:pt x="11921" y="11005"/>
                </a:cubicBezTo>
                <a:cubicBezTo>
                  <a:pt x="11762" y="11033"/>
                  <a:pt x="11738" y="10994"/>
                  <a:pt x="11757" y="10768"/>
                </a:cubicBezTo>
                <a:cubicBezTo>
                  <a:pt x="11783" y="10464"/>
                  <a:pt x="11855" y="10227"/>
                  <a:pt x="11921" y="10227"/>
                </a:cubicBezTo>
                <a:close/>
                <a:moveTo>
                  <a:pt x="16747" y="11294"/>
                </a:moveTo>
                <a:cubicBezTo>
                  <a:pt x="16762" y="11291"/>
                  <a:pt x="16780" y="11295"/>
                  <a:pt x="16800" y="11301"/>
                </a:cubicBezTo>
                <a:cubicBezTo>
                  <a:pt x="16889" y="11324"/>
                  <a:pt x="16903" y="11354"/>
                  <a:pt x="16909" y="11524"/>
                </a:cubicBezTo>
                <a:cubicBezTo>
                  <a:pt x="16914" y="11653"/>
                  <a:pt x="16895" y="11815"/>
                  <a:pt x="16854" y="11986"/>
                </a:cubicBezTo>
                <a:cubicBezTo>
                  <a:pt x="16778" y="12301"/>
                  <a:pt x="16706" y="12327"/>
                  <a:pt x="16643" y="12050"/>
                </a:cubicBezTo>
                <a:cubicBezTo>
                  <a:pt x="16585" y="11793"/>
                  <a:pt x="16585" y="11709"/>
                  <a:pt x="16647" y="11467"/>
                </a:cubicBezTo>
                <a:cubicBezTo>
                  <a:pt x="16677" y="11348"/>
                  <a:pt x="16702" y="11301"/>
                  <a:pt x="16747" y="1129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384822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33" y="4617964"/>
            <a:ext cx="1805494" cy="61902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7504" y="3216796"/>
            <a:ext cx="1728192" cy="1440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Benchmark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48064" y="2474817"/>
            <a:ext cx="3600400" cy="2924117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Best Mapper </a:t>
            </a:r>
            <a:r>
              <a:rPr lang="en-US" b="1" dirty="0" smtClean="0">
                <a:solidFill>
                  <a:schemeClr val="tx1"/>
                </a:solidFill>
              </a:rPr>
              <a:t>|Benchmark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Best Quantifier </a:t>
            </a:r>
            <a:r>
              <a:rPr lang="en-US" b="1" dirty="0" smtClean="0">
                <a:solidFill>
                  <a:schemeClr val="tx1"/>
                </a:solidFill>
              </a:rPr>
              <a:t>| Benchmark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Best Tool X </a:t>
            </a:r>
            <a:r>
              <a:rPr lang="en-US" b="1" dirty="0" smtClean="0">
                <a:solidFill>
                  <a:schemeClr val="tx1"/>
                </a:solidFill>
              </a:rPr>
              <a:t>| Benchmark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2" idx="3"/>
          </p:cNvCxnSpPr>
          <p:nvPr/>
        </p:nvCxnSpPr>
        <p:spPr>
          <a:xfrm>
            <a:off x="1835696" y="3936876"/>
            <a:ext cx="3312368" cy="0"/>
          </a:xfrm>
          <a:prstGeom prst="straightConnector1">
            <a:avLst/>
          </a:prstGeom>
          <a:ln w="1143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134" y="3284984"/>
            <a:ext cx="2251874" cy="130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220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0"/>
            <a:ext cx="468738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924944"/>
            <a:ext cx="3987765" cy="24574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404664"/>
            <a:ext cx="66967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  <a:hlinkClick r:id="rId4"/>
              </a:rPr>
              <a:t>www.nextflow.io</a:t>
            </a:r>
            <a:endParaRPr lang="en-US" sz="3200" b="1" i="1" dirty="0" smtClean="0">
              <a:latin typeface="Avenir Black"/>
              <a:cs typeface="Avenir Black"/>
            </a:endParaRPr>
          </a:p>
          <a:p>
            <a:endParaRPr lang="en-US" sz="3200" b="1" i="1" dirty="0">
              <a:latin typeface="Avenir Black"/>
              <a:cs typeface="Avenir Black"/>
            </a:endParaRPr>
          </a:p>
          <a:p>
            <a:r>
              <a:rPr lang="en-US" sz="3200" b="1" i="1" dirty="0" smtClean="0">
                <a:latin typeface="Avenir Black"/>
                <a:cs typeface="Avenir Black"/>
              </a:rPr>
              <a:t>Workshop: </a:t>
            </a:r>
          </a:p>
          <a:p>
            <a:r>
              <a:rPr lang="en-US" sz="3200" b="1" i="1" dirty="0">
                <a:latin typeface="Avenir Black"/>
                <a:cs typeface="Avenir Black"/>
              </a:rPr>
              <a:t>	</a:t>
            </a:r>
            <a:r>
              <a:rPr lang="en-US" b="1" i="1" dirty="0" smtClean="0">
                <a:solidFill>
                  <a:srgbClr val="FF0000"/>
                </a:solidFill>
                <a:latin typeface="Avenir Black"/>
                <a:cs typeface="Avenir Black"/>
              </a:rPr>
              <a:t>14/15 September 2017</a:t>
            </a:r>
          </a:p>
        </p:txBody>
      </p:sp>
    </p:spTree>
    <p:extLst>
      <p:ext uri="{BB962C8B-B14F-4D97-AF65-F5344CB8AC3E}">
        <p14:creationId xmlns:p14="http://schemas.microsoft.com/office/powerpoint/2010/main" val="198565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09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38</a:t>
            </a:fld>
            <a:endParaRPr lang="uk-UA"/>
          </a:p>
        </p:txBody>
      </p:sp>
      <p:sp>
        <p:nvSpPr>
          <p:cNvPr id="4" name="AutoShape 2" descr="/fetch&gt;UID&gt;/INBOX&gt;133954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4" y="0"/>
            <a:ext cx="4975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40099" y="5545667"/>
            <a:ext cx="1779807" cy="13193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ector recto 3"/>
          <p:cNvCxnSpPr/>
          <p:nvPr/>
        </p:nvCxnSpPr>
        <p:spPr>
          <a:xfrm>
            <a:off x="2019906" y="996245"/>
            <a:ext cx="60826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5-09-15 at 01.4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7" y="4176887"/>
            <a:ext cx="7536653" cy="2407352"/>
          </a:xfrm>
          <a:prstGeom prst="rect">
            <a:avLst/>
          </a:prstGeom>
        </p:spPr>
      </p:pic>
      <p:pic>
        <p:nvPicPr>
          <p:cNvPr id="8" name="Picture 7" descr="Screen Shot 2015-09-15 at 01.46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17" y="1443567"/>
            <a:ext cx="1866900" cy="2349500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2843808" y="2126910"/>
            <a:ext cx="5870222" cy="1063062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FF6600"/>
              </a:buClr>
              <a:buNone/>
            </a:pPr>
            <a:endParaRPr lang="pl-PL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Clr>
                <a:srgbClr val="FF6600"/>
              </a:buClr>
              <a:buNone/>
            </a:pPr>
            <a:endParaRPr lang="pl-PL" sz="600" dirty="0"/>
          </a:p>
          <a:p>
            <a:pPr marL="0" indent="0" algn="ctr">
              <a:buClr>
                <a:srgbClr val="FF6600"/>
              </a:buClr>
              <a:buNone/>
            </a:pPr>
            <a:r>
              <a:rPr lang="pl-PL" sz="3600" baseline="30000" dirty="0" smtClean="0"/>
              <a:t>http</a:t>
            </a:r>
            <a:r>
              <a:rPr lang="pl-PL" sz="3600" baseline="30000" dirty="0"/>
              <a:t>://</a:t>
            </a:r>
            <a:r>
              <a:rPr lang="pl-PL" sz="3600" baseline="30000" dirty="0" err="1" smtClean="0"/>
              <a:t>nextflow.io</a:t>
            </a:r>
            <a:endParaRPr lang="pl-PL" sz="500" baseline="30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963338" y="310446"/>
            <a:ext cx="3908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Thank you</a:t>
            </a:r>
            <a:endParaRPr lang="en-US" sz="3600" dirty="0"/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l="32791" t="3" r="1882" b="34963"/>
          <a:stretch>
            <a:fillRect/>
          </a:stretch>
        </p:blipFill>
        <p:spPr>
          <a:xfrm>
            <a:off x="217324" y="4488340"/>
            <a:ext cx="1278454" cy="1272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0" extrusionOk="0">
                <a:moveTo>
                  <a:pt x="8592" y="0"/>
                </a:moveTo>
                <a:cubicBezTo>
                  <a:pt x="6504" y="279"/>
                  <a:pt x="4485" y="1251"/>
                  <a:pt x="2882" y="2936"/>
                </a:cubicBezTo>
                <a:cubicBezTo>
                  <a:pt x="-961" y="6975"/>
                  <a:pt x="-961" y="13523"/>
                  <a:pt x="2882" y="17561"/>
                </a:cubicBezTo>
                <a:cubicBezTo>
                  <a:pt x="6724" y="21600"/>
                  <a:pt x="12954" y="21600"/>
                  <a:pt x="16796" y="17561"/>
                </a:cubicBezTo>
                <a:cubicBezTo>
                  <a:pt x="20639" y="13523"/>
                  <a:pt x="20639" y="6975"/>
                  <a:pt x="16796" y="2936"/>
                </a:cubicBezTo>
                <a:cubicBezTo>
                  <a:pt x="15193" y="1252"/>
                  <a:pt x="13173" y="279"/>
                  <a:pt x="11086" y="0"/>
                </a:cubicBezTo>
                <a:lnTo>
                  <a:pt x="859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4" name="Shape 534"/>
          <p:cNvSpPr/>
          <p:nvPr/>
        </p:nvSpPr>
        <p:spPr>
          <a:xfrm>
            <a:off x="-3872" y="5792710"/>
            <a:ext cx="176756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algn="ctr"/>
            <a:r>
              <a:rPr sz="1800" i="1" dirty="0">
                <a:solidFill>
                  <a:schemeClr val="bg1">
                    <a:lumMod val="65000"/>
                  </a:schemeClr>
                </a:solidFill>
              </a:rPr>
              <a:t>Evan Floden,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</a:rPr>
              <a:t>Bioinformatician</a:t>
            </a:r>
            <a:endParaRPr sz="18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Shape 544"/>
          <p:cNvSpPr/>
          <p:nvPr/>
        </p:nvSpPr>
        <p:spPr>
          <a:xfrm>
            <a:off x="4151694" y="2789317"/>
            <a:ext cx="354340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800"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7" name="Shape 545"/>
          <p:cNvSpPr/>
          <p:nvPr/>
        </p:nvSpPr>
        <p:spPr>
          <a:xfrm>
            <a:off x="2087455" y="3533129"/>
            <a:ext cx="750910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ctr">
              <a:defRPr sz="2800"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71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1560" y="17686"/>
            <a:ext cx="7632848" cy="1143000"/>
          </a:xfrm>
        </p:spPr>
        <p:txBody>
          <a:bodyPr/>
          <a:lstStyle/>
          <a:p>
            <a:r>
              <a:rPr lang="en-US" i="1" dirty="0" smtClean="0">
                <a:solidFill>
                  <a:srgbClr val="000000"/>
                </a:solidFill>
                <a:latin typeface="Avenir Heavy"/>
                <a:cs typeface="Avenir Heavy"/>
              </a:rPr>
              <a:t>What Does Precision Biology Need?</a:t>
            </a:r>
            <a:endParaRPr lang="en-US" i="1" dirty="0">
              <a:solidFill>
                <a:srgbClr val="000000"/>
              </a:solidFill>
              <a:latin typeface="Avenir Heavy"/>
              <a:cs typeface="Avenir Heav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39552" y="1412776"/>
            <a:ext cx="8064896" cy="5328592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latin typeface="Avenir Heavy"/>
                <a:cs typeface="Avenir Heavy"/>
              </a:rPr>
              <a:t>Ultra powered </a:t>
            </a:r>
            <a:r>
              <a:rPr lang="en-US" b="1" dirty="0" smtClean="0">
                <a:latin typeface="Avenir Heavy"/>
                <a:cs typeface="Avenir Heavy"/>
              </a:rPr>
              <a:t>Data  </a:t>
            </a:r>
          </a:p>
          <a:p>
            <a:pPr marL="0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  <a:latin typeface="Avenir Heavy"/>
                <a:cs typeface="Avenir Heavy"/>
              </a:rPr>
              <a:t>Biology</a:t>
            </a:r>
          </a:p>
          <a:p>
            <a:pPr marL="0" indent="0" algn="ctr">
              <a:buNone/>
            </a:pPr>
            <a:endParaRPr lang="en-US" dirty="0" smtClean="0">
              <a:latin typeface="Avenir Heavy"/>
              <a:cs typeface="Avenir Heavy"/>
            </a:endParaRPr>
          </a:p>
          <a:p>
            <a:pPr marL="0" indent="0" algn="ctr">
              <a:buNone/>
            </a:pPr>
            <a:r>
              <a:rPr lang="en-US" dirty="0" smtClean="0">
                <a:latin typeface="Avenir Heavy"/>
                <a:cs typeface="Avenir Heavy"/>
              </a:rPr>
              <a:t>Efficient and accurate </a:t>
            </a:r>
            <a:r>
              <a:rPr lang="en-US" b="1" dirty="0" smtClean="0">
                <a:latin typeface="Avenir Heavy"/>
                <a:cs typeface="Avenir Heavy"/>
              </a:rPr>
              <a:t>Algorithms </a:t>
            </a:r>
          </a:p>
          <a:p>
            <a:pPr marL="0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  <a:latin typeface="Avenir Heavy"/>
                <a:cs typeface="Avenir Heavy"/>
              </a:rPr>
              <a:t>Comp. Science</a:t>
            </a:r>
          </a:p>
          <a:p>
            <a:pPr marL="0" indent="0" algn="ctr">
              <a:buNone/>
            </a:pPr>
            <a:endParaRPr lang="en-US" dirty="0">
              <a:latin typeface="Avenir Heavy"/>
              <a:cs typeface="Avenir Heavy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Avenir Heavy"/>
                <a:cs typeface="Avenir Heavy"/>
              </a:rPr>
              <a:t>Reproducibility </a:t>
            </a:r>
          </a:p>
          <a:p>
            <a:pPr marL="0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  <a:latin typeface="Avenir Heavy"/>
                <a:cs typeface="Avenir Heavy"/>
              </a:rPr>
              <a:t>IT</a:t>
            </a:r>
            <a:endParaRPr lang="en-US" u="sng" dirty="0" smtClean="0">
              <a:solidFill>
                <a:srgbClr val="FF0000"/>
              </a:solidFill>
              <a:latin typeface="Avenir Heavy"/>
              <a:cs typeface="Avenir Heavy"/>
            </a:endParaRPr>
          </a:p>
          <a:p>
            <a:pPr marL="0" indent="0" algn="ctr">
              <a:buNone/>
            </a:pPr>
            <a:endParaRPr lang="en-US" dirty="0">
              <a:latin typeface="Avenir Heavy"/>
              <a:cs typeface="Avenir Heavy"/>
            </a:endParaRPr>
          </a:p>
          <a:p>
            <a:pPr marL="0" indent="0" algn="ctr">
              <a:buNone/>
            </a:pPr>
            <a:r>
              <a:rPr lang="en-US" dirty="0">
                <a:latin typeface="Avenir Heavy"/>
                <a:cs typeface="Avenir Heavy"/>
              </a:rPr>
              <a:t>T</a:t>
            </a:r>
            <a:r>
              <a:rPr lang="en-US" dirty="0" smtClean="0">
                <a:latin typeface="Avenir Heavy"/>
                <a:cs typeface="Avenir Heavy"/>
              </a:rPr>
              <a:t>he Right </a:t>
            </a:r>
            <a:r>
              <a:rPr lang="en-US" b="1" dirty="0" smtClean="0">
                <a:latin typeface="Avenir Heavy"/>
                <a:cs typeface="Avenir Heavy"/>
              </a:rPr>
              <a:t>Statistics</a:t>
            </a:r>
          </a:p>
          <a:p>
            <a:pPr marL="0" indent="0" algn="ctr">
              <a:buNone/>
            </a:pPr>
            <a:r>
              <a:rPr lang="en-US" b="1" u="sng" dirty="0" smtClean="0">
                <a:solidFill>
                  <a:srgbClr val="FF0000"/>
                </a:solidFill>
                <a:latin typeface="Avenir Heavy"/>
                <a:cs typeface="Avenir Heavy"/>
              </a:rPr>
              <a:t>Mathematics</a:t>
            </a:r>
          </a:p>
          <a:p>
            <a:pPr marL="365760" lvl="1" indent="0">
              <a:buNone/>
            </a:pPr>
            <a:endParaRPr lang="en-US" dirty="0" smtClean="0">
              <a:latin typeface="Avenir Book"/>
              <a:cs typeface="Avenir Book"/>
            </a:endParaRPr>
          </a:p>
          <a:p>
            <a:pPr marL="36576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50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2885466" y="2044934"/>
            <a:ext cx="3591758" cy="4411194"/>
          </a:xfrm>
          <a:prstGeom prst="roundRect">
            <a:avLst>
              <a:gd name="adj" fmla="val 1637"/>
            </a:avLst>
          </a:prstGeom>
          <a:solidFill>
            <a:srgbClr val="B7B9B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Host</a:t>
            </a:r>
          </a:p>
        </p:txBody>
      </p:sp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729809" y="-437442"/>
            <a:ext cx="8643938" cy="227707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</a:t>
            </a:r>
            <a:r>
              <a:rPr dirty="0" smtClean="0"/>
              <a:t>aive </a:t>
            </a:r>
            <a:r>
              <a:rPr dirty="0"/>
              <a:t>approach</a:t>
            </a:r>
          </a:p>
        </p:txBody>
      </p:sp>
      <p:sp>
        <p:nvSpPr>
          <p:cNvPr id="229" name="Shape 229"/>
          <p:cNvSpPr/>
          <p:nvPr/>
        </p:nvSpPr>
        <p:spPr>
          <a:xfrm>
            <a:off x="3264524" y="2421167"/>
            <a:ext cx="2833642" cy="2998107"/>
          </a:xfrm>
          <a:prstGeom prst="roundRect">
            <a:avLst>
              <a:gd name="adj" fmla="val 1261"/>
            </a:avLst>
          </a:prstGeom>
          <a:solidFill>
            <a:srgbClr val="0088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Docker image</a:t>
            </a:r>
          </a:p>
        </p:txBody>
      </p:sp>
      <p:sp>
        <p:nvSpPr>
          <p:cNvPr id="230" name="Shape 230"/>
          <p:cNvSpPr/>
          <p:nvPr/>
        </p:nvSpPr>
        <p:spPr>
          <a:xfrm>
            <a:off x="3428799" y="2861041"/>
            <a:ext cx="2505092" cy="2399818"/>
          </a:xfrm>
          <a:prstGeom prst="roundRect">
            <a:avLst>
              <a:gd name="adj" fmla="val 1673"/>
            </a:avLst>
          </a:prstGeom>
          <a:solidFill>
            <a:srgbClr val="C74D59"/>
          </a:solidFill>
          <a:ln w="1270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User application</a:t>
            </a:r>
          </a:p>
        </p:txBody>
      </p:sp>
      <p:sp>
        <p:nvSpPr>
          <p:cNvPr id="231" name="Shape 231"/>
          <p:cNvSpPr/>
          <p:nvPr/>
        </p:nvSpPr>
        <p:spPr>
          <a:xfrm>
            <a:off x="3741966" y="4431820"/>
            <a:ext cx="1878758" cy="339329"/>
          </a:xfrm>
          <a:prstGeom prst="roundRect">
            <a:avLst>
              <a:gd name="adj" fmla="val 7895"/>
            </a:avLst>
          </a:prstGeom>
          <a:solidFill>
            <a:schemeClr val="accent3">
              <a:hueOff val="198700"/>
              <a:satOff val="21248"/>
              <a:lumOff val="19305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Binary tools</a:t>
            </a:r>
          </a:p>
        </p:txBody>
      </p:sp>
      <p:sp>
        <p:nvSpPr>
          <p:cNvPr id="232" name="Shape 232"/>
          <p:cNvSpPr/>
          <p:nvPr/>
        </p:nvSpPr>
        <p:spPr>
          <a:xfrm>
            <a:off x="3741966" y="3298309"/>
            <a:ext cx="1878758" cy="339329"/>
          </a:xfrm>
          <a:prstGeom prst="roundRect">
            <a:avLst>
              <a:gd name="adj" fmla="val 6921"/>
            </a:avLst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>
              <a:defRPr sz="2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</a:defRPr>
            </a:lvl1pPr>
          </a:lstStyle>
          <a:p>
            <a:r>
              <a:rPr dirty="0">
                <a:solidFill>
                  <a:srgbClr val="000000"/>
                </a:solidFill>
              </a:rPr>
              <a:t>Workflow scripts</a:t>
            </a:r>
          </a:p>
        </p:txBody>
      </p:sp>
      <p:sp>
        <p:nvSpPr>
          <p:cNvPr id="233" name="Shape 233"/>
          <p:cNvSpPr/>
          <p:nvPr/>
        </p:nvSpPr>
        <p:spPr>
          <a:xfrm>
            <a:off x="3741966" y="3615951"/>
            <a:ext cx="1878758" cy="339329"/>
          </a:xfrm>
          <a:prstGeom prst="roundRect">
            <a:avLst>
              <a:gd name="adj" fmla="val 6921"/>
            </a:avLst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>
              <a:defRPr sz="20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Config files</a:t>
            </a:r>
          </a:p>
        </p:txBody>
      </p:sp>
      <p:sp>
        <p:nvSpPr>
          <p:cNvPr id="234" name="Shape 234"/>
          <p:cNvSpPr/>
          <p:nvPr/>
        </p:nvSpPr>
        <p:spPr>
          <a:xfrm>
            <a:off x="3741966" y="4749348"/>
            <a:ext cx="1878758" cy="339329"/>
          </a:xfrm>
          <a:prstGeom prst="roundRect">
            <a:avLst>
              <a:gd name="adj" fmla="val 7895"/>
            </a:avLst>
          </a:prstGeom>
          <a:solidFill>
            <a:schemeClr val="accent3">
              <a:hueOff val="198700"/>
              <a:satOff val="21248"/>
              <a:lumOff val="19305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Libraries</a:t>
            </a:r>
          </a:p>
        </p:txBody>
      </p:sp>
      <p:sp>
        <p:nvSpPr>
          <p:cNvPr id="235" name="Shape 235"/>
          <p:cNvSpPr/>
          <p:nvPr/>
        </p:nvSpPr>
        <p:spPr>
          <a:xfrm>
            <a:off x="3741966" y="4037223"/>
            <a:ext cx="1878758" cy="339329"/>
          </a:xfrm>
          <a:prstGeom prst="roundRect">
            <a:avLst>
              <a:gd name="adj" fmla="val 7895"/>
            </a:avLst>
          </a:prstGeom>
          <a:solidFill>
            <a:schemeClr val="accent3">
              <a:hueOff val="198700"/>
              <a:satOff val="21248"/>
              <a:lumOff val="19305"/>
            </a:schemeClr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t>Environment</a:t>
            </a:r>
          </a:p>
        </p:txBody>
      </p:sp>
      <p:sp>
        <p:nvSpPr>
          <p:cNvPr id="236" name="Shape 236"/>
          <p:cNvSpPr/>
          <p:nvPr/>
        </p:nvSpPr>
        <p:spPr>
          <a:xfrm>
            <a:off x="3258071" y="5951811"/>
            <a:ext cx="2833642" cy="376372"/>
          </a:xfrm>
          <a:prstGeom prst="roundRect">
            <a:avLst>
              <a:gd name="adj" fmla="val 12328"/>
            </a:avLst>
          </a:prstGeom>
          <a:solidFill>
            <a:srgbClr val="70649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Operating System</a:t>
            </a:r>
          </a:p>
        </p:txBody>
      </p:sp>
      <p:sp>
        <p:nvSpPr>
          <p:cNvPr id="237" name="Shape 237"/>
          <p:cNvSpPr/>
          <p:nvPr/>
        </p:nvSpPr>
        <p:spPr>
          <a:xfrm>
            <a:off x="3264524" y="5497356"/>
            <a:ext cx="2833642" cy="376372"/>
          </a:xfrm>
          <a:prstGeom prst="roundRect">
            <a:avLst>
              <a:gd name="adj" fmla="val 12328"/>
            </a:avLst>
          </a:prstGeom>
          <a:solidFill>
            <a:srgbClr val="0188D6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Docker engine</a:t>
            </a:r>
          </a:p>
        </p:txBody>
      </p:sp>
    </p:spTree>
    <p:extLst>
      <p:ext uri="{BB962C8B-B14F-4D97-AF65-F5344CB8AC3E}">
        <p14:creationId xmlns:p14="http://schemas.microsoft.com/office/powerpoint/2010/main" val="14648216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554" y="1911330"/>
            <a:ext cx="3349199" cy="444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6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5662" y="5336198"/>
            <a:ext cx="666266" cy="7353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 280"/>
          <p:cNvGrpSpPr/>
          <p:nvPr/>
        </p:nvGrpSpPr>
        <p:grpSpPr>
          <a:xfrm>
            <a:off x="4124365" y="3580332"/>
            <a:ext cx="971641" cy="735983"/>
            <a:chOff x="117409" y="72646"/>
            <a:chExt cx="1381887" cy="1046729"/>
          </a:xfrm>
        </p:grpSpPr>
        <p:pic>
          <p:nvPicPr>
            <p:cNvPr id="27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719" t="22838" r="24543" b="21690"/>
            <a:stretch>
              <a:fillRect/>
            </a:stretch>
          </p:blipFill>
          <p:spPr>
            <a:xfrm>
              <a:off x="117409" y="72646"/>
              <a:ext cx="1381889" cy="104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582" extrusionOk="0">
                  <a:moveTo>
                    <a:pt x="6532" y="16"/>
                  </a:moveTo>
                  <a:cubicBezTo>
                    <a:pt x="5915" y="-12"/>
                    <a:pt x="5580" y="-3"/>
                    <a:pt x="5460" y="49"/>
                  </a:cubicBezTo>
                  <a:cubicBezTo>
                    <a:pt x="5278" y="129"/>
                    <a:pt x="4790" y="611"/>
                    <a:pt x="4115" y="1358"/>
                  </a:cubicBezTo>
                  <a:cubicBezTo>
                    <a:pt x="3935" y="1559"/>
                    <a:pt x="3611" y="1913"/>
                    <a:pt x="3403" y="2144"/>
                  </a:cubicBezTo>
                  <a:cubicBezTo>
                    <a:pt x="2530" y="3114"/>
                    <a:pt x="1851" y="3858"/>
                    <a:pt x="1618" y="4092"/>
                  </a:cubicBezTo>
                  <a:cubicBezTo>
                    <a:pt x="928" y="4785"/>
                    <a:pt x="71" y="5772"/>
                    <a:pt x="32" y="5925"/>
                  </a:cubicBezTo>
                  <a:cubicBezTo>
                    <a:pt x="-16" y="6113"/>
                    <a:pt x="-10" y="8150"/>
                    <a:pt x="51" y="10867"/>
                  </a:cubicBezTo>
                  <a:cubicBezTo>
                    <a:pt x="72" y="11840"/>
                    <a:pt x="93" y="14301"/>
                    <a:pt x="94" y="16333"/>
                  </a:cubicBezTo>
                  <a:cubicBezTo>
                    <a:pt x="97" y="19967"/>
                    <a:pt x="100" y="20034"/>
                    <a:pt x="200" y="20081"/>
                  </a:cubicBezTo>
                  <a:cubicBezTo>
                    <a:pt x="255" y="20108"/>
                    <a:pt x="731" y="20148"/>
                    <a:pt x="1259" y="20171"/>
                  </a:cubicBezTo>
                  <a:cubicBezTo>
                    <a:pt x="1787" y="20195"/>
                    <a:pt x="2400" y="20226"/>
                    <a:pt x="2622" y="20245"/>
                  </a:cubicBezTo>
                  <a:cubicBezTo>
                    <a:pt x="2844" y="20264"/>
                    <a:pt x="3173" y="20295"/>
                    <a:pt x="3353" y="20310"/>
                  </a:cubicBezTo>
                  <a:cubicBezTo>
                    <a:pt x="3534" y="20325"/>
                    <a:pt x="3966" y="20367"/>
                    <a:pt x="4313" y="20409"/>
                  </a:cubicBezTo>
                  <a:cubicBezTo>
                    <a:pt x="4661" y="20450"/>
                    <a:pt x="5104" y="20494"/>
                    <a:pt x="5299" y="20507"/>
                  </a:cubicBezTo>
                  <a:cubicBezTo>
                    <a:pt x="6030" y="20555"/>
                    <a:pt x="6808" y="20634"/>
                    <a:pt x="7244" y="20703"/>
                  </a:cubicBezTo>
                  <a:cubicBezTo>
                    <a:pt x="7497" y="20743"/>
                    <a:pt x="8817" y="20865"/>
                    <a:pt x="9444" y="20908"/>
                  </a:cubicBezTo>
                  <a:cubicBezTo>
                    <a:pt x="9666" y="20923"/>
                    <a:pt x="9846" y="20946"/>
                    <a:pt x="9846" y="20949"/>
                  </a:cubicBezTo>
                  <a:cubicBezTo>
                    <a:pt x="9846" y="20958"/>
                    <a:pt x="10309" y="20994"/>
                    <a:pt x="10881" y="21039"/>
                  </a:cubicBezTo>
                  <a:cubicBezTo>
                    <a:pt x="11173" y="21061"/>
                    <a:pt x="11496" y="21096"/>
                    <a:pt x="11593" y="21112"/>
                  </a:cubicBezTo>
                  <a:cubicBezTo>
                    <a:pt x="11790" y="21146"/>
                    <a:pt x="12632" y="21231"/>
                    <a:pt x="12907" y="21243"/>
                  </a:cubicBezTo>
                  <a:cubicBezTo>
                    <a:pt x="13004" y="21248"/>
                    <a:pt x="13102" y="21263"/>
                    <a:pt x="13130" y="21284"/>
                  </a:cubicBezTo>
                  <a:cubicBezTo>
                    <a:pt x="13158" y="21306"/>
                    <a:pt x="13305" y="21333"/>
                    <a:pt x="13458" y="21341"/>
                  </a:cubicBezTo>
                  <a:cubicBezTo>
                    <a:pt x="13611" y="21350"/>
                    <a:pt x="13809" y="21367"/>
                    <a:pt x="13892" y="21382"/>
                  </a:cubicBezTo>
                  <a:cubicBezTo>
                    <a:pt x="14054" y="21412"/>
                    <a:pt x="14276" y="21440"/>
                    <a:pt x="15001" y="21513"/>
                  </a:cubicBezTo>
                  <a:cubicBezTo>
                    <a:pt x="15251" y="21539"/>
                    <a:pt x="15464" y="21570"/>
                    <a:pt x="15472" y="21579"/>
                  </a:cubicBezTo>
                  <a:cubicBezTo>
                    <a:pt x="15479" y="21588"/>
                    <a:pt x="15599" y="21580"/>
                    <a:pt x="15745" y="21562"/>
                  </a:cubicBezTo>
                  <a:cubicBezTo>
                    <a:pt x="16060" y="21524"/>
                    <a:pt x="16313" y="21367"/>
                    <a:pt x="16519" y="21080"/>
                  </a:cubicBezTo>
                  <a:cubicBezTo>
                    <a:pt x="16602" y="20963"/>
                    <a:pt x="16815" y="20726"/>
                    <a:pt x="16996" y="20556"/>
                  </a:cubicBezTo>
                  <a:cubicBezTo>
                    <a:pt x="17338" y="20234"/>
                    <a:pt x="18408" y="19047"/>
                    <a:pt x="18471" y="18919"/>
                  </a:cubicBezTo>
                  <a:cubicBezTo>
                    <a:pt x="18490" y="18879"/>
                    <a:pt x="18529" y="18846"/>
                    <a:pt x="18551" y="18846"/>
                  </a:cubicBezTo>
                  <a:cubicBezTo>
                    <a:pt x="18615" y="18846"/>
                    <a:pt x="20230" y="17046"/>
                    <a:pt x="20336" y="16857"/>
                  </a:cubicBezTo>
                  <a:cubicBezTo>
                    <a:pt x="20352" y="16828"/>
                    <a:pt x="20431" y="16734"/>
                    <a:pt x="20515" y="16653"/>
                  </a:cubicBezTo>
                  <a:cubicBezTo>
                    <a:pt x="21415" y="15781"/>
                    <a:pt x="21389" y="15849"/>
                    <a:pt x="21420" y="14574"/>
                  </a:cubicBezTo>
                  <a:cubicBezTo>
                    <a:pt x="21430" y="14170"/>
                    <a:pt x="21446" y="13838"/>
                    <a:pt x="21451" y="13838"/>
                  </a:cubicBezTo>
                  <a:cubicBezTo>
                    <a:pt x="21499" y="13838"/>
                    <a:pt x="21564" y="9084"/>
                    <a:pt x="21544" y="7168"/>
                  </a:cubicBezTo>
                  <a:cubicBezTo>
                    <a:pt x="21541" y="6912"/>
                    <a:pt x="21549" y="5545"/>
                    <a:pt x="21562" y="4141"/>
                  </a:cubicBezTo>
                  <a:cubicBezTo>
                    <a:pt x="21584" y="1801"/>
                    <a:pt x="21578" y="1583"/>
                    <a:pt x="21500" y="1530"/>
                  </a:cubicBezTo>
                  <a:cubicBezTo>
                    <a:pt x="21411" y="1469"/>
                    <a:pt x="21111" y="1434"/>
                    <a:pt x="19927" y="1326"/>
                  </a:cubicBezTo>
                  <a:cubicBezTo>
                    <a:pt x="19524" y="1289"/>
                    <a:pt x="18900" y="1215"/>
                    <a:pt x="18539" y="1162"/>
                  </a:cubicBezTo>
                  <a:cubicBezTo>
                    <a:pt x="17724" y="1043"/>
                    <a:pt x="16242" y="893"/>
                    <a:pt x="13180" y="622"/>
                  </a:cubicBezTo>
                  <a:cubicBezTo>
                    <a:pt x="12957" y="602"/>
                    <a:pt x="12618" y="559"/>
                    <a:pt x="12424" y="524"/>
                  </a:cubicBezTo>
                  <a:cubicBezTo>
                    <a:pt x="12229" y="488"/>
                    <a:pt x="11682" y="428"/>
                    <a:pt x="11209" y="393"/>
                  </a:cubicBezTo>
                  <a:cubicBezTo>
                    <a:pt x="10737" y="357"/>
                    <a:pt x="9872" y="283"/>
                    <a:pt x="9289" y="229"/>
                  </a:cubicBezTo>
                  <a:cubicBezTo>
                    <a:pt x="8043" y="114"/>
                    <a:pt x="7148" y="45"/>
                    <a:pt x="6532" y="1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7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4353" y="455970"/>
              <a:ext cx="508001" cy="541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83" name="Group 283"/>
          <p:cNvGrpSpPr/>
          <p:nvPr/>
        </p:nvGrpSpPr>
        <p:grpSpPr>
          <a:xfrm>
            <a:off x="5261053" y="3581005"/>
            <a:ext cx="976086" cy="735310"/>
            <a:chOff x="-82" y="0"/>
            <a:chExt cx="1388210" cy="1045772"/>
          </a:xfrm>
        </p:grpSpPr>
        <p:pic>
          <p:nvPicPr>
            <p:cNvPr id="281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3185" t="9300" r="3902" b="6134"/>
            <a:stretch>
              <a:fillRect/>
            </a:stretch>
          </p:blipFill>
          <p:spPr>
            <a:xfrm>
              <a:off x="-83" y="0"/>
              <a:ext cx="1388211" cy="1045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597" extrusionOk="0">
                  <a:moveTo>
                    <a:pt x="5336" y="0"/>
                  </a:moveTo>
                  <a:lnTo>
                    <a:pt x="4739" y="598"/>
                  </a:lnTo>
                  <a:cubicBezTo>
                    <a:pt x="4410" y="929"/>
                    <a:pt x="3676" y="1725"/>
                    <a:pt x="3106" y="2361"/>
                  </a:cubicBezTo>
                  <a:cubicBezTo>
                    <a:pt x="2536" y="2996"/>
                    <a:pt x="1668" y="3948"/>
                    <a:pt x="1178" y="4475"/>
                  </a:cubicBezTo>
                  <a:cubicBezTo>
                    <a:pt x="687" y="5003"/>
                    <a:pt x="216" y="5535"/>
                    <a:pt x="130" y="5664"/>
                  </a:cubicBezTo>
                  <a:cubicBezTo>
                    <a:pt x="-16" y="5883"/>
                    <a:pt x="-24" y="6337"/>
                    <a:pt x="32" y="12991"/>
                  </a:cubicBezTo>
                  <a:cubicBezTo>
                    <a:pt x="91" y="20053"/>
                    <a:pt x="93" y="20080"/>
                    <a:pt x="278" y="20130"/>
                  </a:cubicBezTo>
                  <a:cubicBezTo>
                    <a:pt x="381" y="20158"/>
                    <a:pt x="1045" y="20215"/>
                    <a:pt x="1757" y="20253"/>
                  </a:cubicBezTo>
                  <a:cubicBezTo>
                    <a:pt x="2468" y="20291"/>
                    <a:pt x="3534" y="20372"/>
                    <a:pt x="4123" y="20433"/>
                  </a:cubicBezTo>
                  <a:cubicBezTo>
                    <a:pt x="4711" y="20495"/>
                    <a:pt x="6018" y="20628"/>
                    <a:pt x="7024" y="20729"/>
                  </a:cubicBezTo>
                  <a:cubicBezTo>
                    <a:pt x="11390" y="21166"/>
                    <a:pt x="13798" y="21419"/>
                    <a:pt x="14380" y="21499"/>
                  </a:cubicBezTo>
                  <a:cubicBezTo>
                    <a:pt x="14876" y="21568"/>
                    <a:pt x="15265" y="21600"/>
                    <a:pt x="15557" y="21597"/>
                  </a:cubicBezTo>
                  <a:cubicBezTo>
                    <a:pt x="15849" y="21595"/>
                    <a:pt x="16043" y="21557"/>
                    <a:pt x="16148" y="21483"/>
                  </a:cubicBezTo>
                  <a:cubicBezTo>
                    <a:pt x="16372" y="21324"/>
                    <a:pt x="16561" y="21115"/>
                    <a:pt x="18736" y="18696"/>
                  </a:cubicBezTo>
                  <a:cubicBezTo>
                    <a:pt x="19611" y="17722"/>
                    <a:pt x="20531" y="16711"/>
                    <a:pt x="20775" y="16450"/>
                  </a:cubicBezTo>
                  <a:cubicBezTo>
                    <a:pt x="21019" y="16189"/>
                    <a:pt x="21255" y="15890"/>
                    <a:pt x="21299" y="15786"/>
                  </a:cubicBezTo>
                  <a:cubicBezTo>
                    <a:pt x="21420" y="15496"/>
                    <a:pt x="21576" y="8545"/>
                    <a:pt x="21545" y="4811"/>
                  </a:cubicBezTo>
                  <a:lnTo>
                    <a:pt x="21520" y="1484"/>
                  </a:lnTo>
                  <a:lnTo>
                    <a:pt x="20892" y="1402"/>
                  </a:lnTo>
                  <a:cubicBezTo>
                    <a:pt x="17096" y="891"/>
                    <a:pt x="7915" y="3"/>
                    <a:pt x="6377" y="0"/>
                  </a:cubicBezTo>
                  <a:lnTo>
                    <a:pt x="533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7"/>
            <a:stretch>
              <a:fillRect/>
            </a:stretch>
          </p:blipFill>
          <p:spPr>
            <a:xfrm>
              <a:off x="386444" y="371081"/>
              <a:ext cx="615157" cy="554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4451" y="6582"/>
                  </a:moveTo>
                  <a:cubicBezTo>
                    <a:pt x="15079" y="6631"/>
                    <a:pt x="15663" y="7176"/>
                    <a:pt x="15663" y="8081"/>
                  </a:cubicBezTo>
                  <a:cubicBezTo>
                    <a:pt x="15663" y="8501"/>
                    <a:pt x="15612" y="8624"/>
                    <a:pt x="15301" y="8992"/>
                  </a:cubicBezTo>
                  <a:cubicBezTo>
                    <a:pt x="14993" y="9358"/>
                    <a:pt x="14878" y="9418"/>
                    <a:pt x="14479" y="9456"/>
                  </a:cubicBezTo>
                  <a:cubicBezTo>
                    <a:pt x="14123" y="9490"/>
                    <a:pt x="13933" y="9449"/>
                    <a:pt x="13699" y="9286"/>
                  </a:cubicBezTo>
                  <a:cubicBezTo>
                    <a:pt x="13093" y="8865"/>
                    <a:pt x="12859" y="8060"/>
                    <a:pt x="13155" y="7432"/>
                  </a:cubicBezTo>
                  <a:cubicBezTo>
                    <a:pt x="13450" y="6804"/>
                    <a:pt x="13963" y="6544"/>
                    <a:pt x="14451" y="6582"/>
                  </a:cubicBezTo>
                  <a:close/>
                  <a:moveTo>
                    <a:pt x="5240" y="14369"/>
                  </a:moveTo>
                  <a:cubicBezTo>
                    <a:pt x="5456" y="14381"/>
                    <a:pt x="5692" y="14456"/>
                    <a:pt x="5937" y="14601"/>
                  </a:cubicBezTo>
                  <a:cubicBezTo>
                    <a:pt x="6271" y="14799"/>
                    <a:pt x="6507" y="15330"/>
                    <a:pt x="6508" y="15883"/>
                  </a:cubicBezTo>
                  <a:cubicBezTo>
                    <a:pt x="6508" y="16318"/>
                    <a:pt x="6459" y="16439"/>
                    <a:pt x="6146" y="16810"/>
                  </a:cubicBezTo>
                  <a:cubicBezTo>
                    <a:pt x="5837" y="17176"/>
                    <a:pt x="5722" y="17251"/>
                    <a:pt x="5323" y="17289"/>
                  </a:cubicBezTo>
                  <a:cubicBezTo>
                    <a:pt x="4095" y="17407"/>
                    <a:pt x="3399" y="15834"/>
                    <a:pt x="4250" y="14864"/>
                  </a:cubicBezTo>
                  <a:cubicBezTo>
                    <a:pt x="4558" y="14512"/>
                    <a:pt x="4879" y="14349"/>
                    <a:pt x="5240" y="1436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84" name="Shape 284"/>
          <p:cNvSpPr/>
          <p:nvPr/>
        </p:nvSpPr>
        <p:spPr>
          <a:xfrm>
            <a:off x="3648213" y="1920195"/>
            <a:ext cx="2026167" cy="636241"/>
          </a:xfrm>
          <a:prstGeom prst="roundRect">
            <a:avLst>
              <a:gd name="adj" fmla="val 3762"/>
            </a:avLst>
          </a:prstGeom>
          <a:solidFill>
            <a:srgbClr val="DFDFD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>
              <a:defRPr sz="2800">
                <a:solidFill>
                  <a:schemeClr val="accent6">
                    <a:hueOff val="-133704"/>
                    <a:satOff val="8281"/>
                    <a:lumOff val="-27269"/>
                  </a:schemeClr>
                </a:solidFill>
              </a:defRPr>
            </a:lvl1pPr>
          </a:lstStyle>
          <a:p>
            <a:r>
              <a:rPr lang="en-US" dirty="0" smtClean="0"/>
              <a:t>   </a:t>
            </a:r>
            <a:r>
              <a:rPr dirty="0" err="1" smtClean="0">
                <a:solidFill>
                  <a:srgbClr val="000000"/>
                </a:solidFill>
              </a:rPr>
              <a:t>Nextflow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3946520" y="6046090"/>
            <a:ext cx="2057651" cy="441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t>Host file system</a:t>
            </a:r>
          </a:p>
        </p:txBody>
      </p:sp>
      <p:grpSp>
        <p:nvGrpSpPr>
          <p:cNvPr id="288" name="Group 288"/>
          <p:cNvGrpSpPr/>
          <p:nvPr/>
        </p:nvGrpSpPr>
        <p:grpSpPr>
          <a:xfrm>
            <a:off x="3083717" y="3588288"/>
            <a:ext cx="971641" cy="735983"/>
            <a:chOff x="117409" y="72646"/>
            <a:chExt cx="1381887" cy="1046729"/>
          </a:xfrm>
        </p:grpSpPr>
        <p:pic>
          <p:nvPicPr>
            <p:cNvPr id="286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719" t="22838" r="24543" b="21690"/>
            <a:stretch>
              <a:fillRect/>
            </a:stretch>
          </p:blipFill>
          <p:spPr>
            <a:xfrm>
              <a:off x="117409" y="72646"/>
              <a:ext cx="1381889" cy="1046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582" extrusionOk="0">
                  <a:moveTo>
                    <a:pt x="6532" y="16"/>
                  </a:moveTo>
                  <a:cubicBezTo>
                    <a:pt x="5915" y="-12"/>
                    <a:pt x="5580" y="-3"/>
                    <a:pt x="5460" y="49"/>
                  </a:cubicBezTo>
                  <a:cubicBezTo>
                    <a:pt x="5278" y="129"/>
                    <a:pt x="4790" y="611"/>
                    <a:pt x="4115" y="1358"/>
                  </a:cubicBezTo>
                  <a:cubicBezTo>
                    <a:pt x="3935" y="1559"/>
                    <a:pt x="3611" y="1913"/>
                    <a:pt x="3403" y="2144"/>
                  </a:cubicBezTo>
                  <a:cubicBezTo>
                    <a:pt x="2530" y="3114"/>
                    <a:pt x="1851" y="3858"/>
                    <a:pt x="1618" y="4092"/>
                  </a:cubicBezTo>
                  <a:cubicBezTo>
                    <a:pt x="928" y="4785"/>
                    <a:pt x="71" y="5772"/>
                    <a:pt x="32" y="5925"/>
                  </a:cubicBezTo>
                  <a:cubicBezTo>
                    <a:pt x="-16" y="6113"/>
                    <a:pt x="-10" y="8150"/>
                    <a:pt x="51" y="10867"/>
                  </a:cubicBezTo>
                  <a:cubicBezTo>
                    <a:pt x="72" y="11840"/>
                    <a:pt x="93" y="14301"/>
                    <a:pt x="94" y="16333"/>
                  </a:cubicBezTo>
                  <a:cubicBezTo>
                    <a:pt x="97" y="19967"/>
                    <a:pt x="100" y="20034"/>
                    <a:pt x="200" y="20081"/>
                  </a:cubicBezTo>
                  <a:cubicBezTo>
                    <a:pt x="255" y="20108"/>
                    <a:pt x="731" y="20148"/>
                    <a:pt x="1259" y="20171"/>
                  </a:cubicBezTo>
                  <a:cubicBezTo>
                    <a:pt x="1787" y="20195"/>
                    <a:pt x="2400" y="20226"/>
                    <a:pt x="2622" y="20245"/>
                  </a:cubicBezTo>
                  <a:cubicBezTo>
                    <a:pt x="2844" y="20264"/>
                    <a:pt x="3173" y="20295"/>
                    <a:pt x="3353" y="20310"/>
                  </a:cubicBezTo>
                  <a:cubicBezTo>
                    <a:pt x="3534" y="20325"/>
                    <a:pt x="3966" y="20367"/>
                    <a:pt x="4313" y="20409"/>
                  </a:cubicBezTo>
                  <a:cubicBezTo>
                    <a:pt x="4661" y="20450"/>
                    <a:pt x="5104" y="20494"/>
                    <a:pt x="5299" y="20507"/>
                  </a:cubicBezTo>
                  <a:cubicBezTo>
                    <a:pt x="6030" y="20555"/>
                    <a:pt x="6808" y="20634"/>
                    <a:pt x="7244" y="20703"/>
                  </a:cubicBezTo>
                  <a:cubicBezTo>
                    <a:pt x="7497" y="20743"/>
                    <a:pt x="8817" y="20865"/>
                    <a:pt x="9444" y="20908"/>
                  </a:cubicBezTo>
                  <a:cubicBezTo>
                    <a:pt x="9666" y="20923"/>
                    <a:pt x="9846" y="20946"/>
                    <a:pt x="9846" y="20949"/>
                  </a:cubicBezTo>
                  <a:cubicBezTo>
                    <a:pt x="9846" y="20958"/>
                    <a:pt x="10309" y="20994"/>
                    <a:pt x="10881" y="21039"/>
                  </a:cubicBezTo>
                  <a:cubicBezTo>
                    <a:pt x="11173" y="21061"/>
                    <a:pt x="11496" y="21096"/>
                    <a:pt x="11593" y="21112"/>
                  </a:cubicBezTo>
                  <a:cubicBezTo>
                    <a:pt x="11790" y="21146"/>
                    <a:pt x="12632" y="21231"/>
                    <a:pt x="12907" y="21243"/>
                  </a:cubicBezTo>
                  <a:cubicBezTo>
                    <a:pt x="13004" y="21248"/>
                    <a:pt x="13102" y="21263"/>
                    <a:pt x="13130" y="21284"/>
                  </a:cubicBezTo>
                  <a:cubicBezTo>
                    <a:pt x="13158" y="21306"/>
                    <a:pt x="13305" y="21333"/>
                    <a:pt x="13458" y="21341"/>
                  </a:cubicBezTo>
                  <a:cubicBezTo>
                    <a:pt x="13611" y="21350"/>
                    <a:pt x="13809" y="21367"/>
                    <a:pt x="13892" y="21382"/>
                  </a:cubicBezTo>
                  <a:cubicBezTo>
                    <a:pt x="14054" y="21412"/>
                    <a:pt x="14276" y="21440"/>
                    <a:pt x="15001" y="21513"/>
                  </a:cubicBezTo>
                  <a:cubicBezTo>
                    <a:pt x="15251" y="21539"/>
                    <a:pt x="15464" y="21570"/>
                    <a:pt x="15472" y="21579"/>
                  </a:cubicBezTo>
                  <a:cubicBezTo>
                    <a:pt x="15479" y="21588"/>
                    <a:pt x="15599" y="21580"/>
                    <a:pt x="15745" y="21562"/>
                  </a:cubicBezTo>
                  <a:cubicBezTo>
                    <a:pt x="16060" y="21524"/>
                    <a:pt x="16313" y="21367"/>
                    <a:pt x="16519" y="21080"/>
                  </a:cubicBezTo>
                  <a:cubicBezTo>
                    <a:pt x="16602" y="20963"/>
                    <a:pt x="16815" y="20726"/>
                    <a:pt x="16996" y="20556"/>
                  </a:cubicBezTo>
                  <a:cubicBezTo>
                    <a:pt x="17338" y="20234"/>
                    <a:pt x="18408" y="19047"/>
                    <a:pt x="18471" y="18919"/>
                  </a:cubicBezTo>
                  <a:cubicBezTo>
                    <a:pt x="18490" y="18879"/>
                    <a:pt x="18529" y="18846"/>
                    <a:pt x="18551" y="18846"/>
                  </a:cubicBezTo>
                  <a:cubicBezTo>
                    <a:pt x="18615" y="18846"/>
                    <a:pt x="20230" y="17046"/>
                    <a:pt x="20336" y="16857"/>
                  </a:cubicBezTo>
                  <a:cubicBezTo>
                    <a:pt x="20352" y="16828"/>
                    <a:pt x="20431" y="16734"/>
                    <a:pt x="20515" y="16653"/>
                  </a:cubicBezTo>
                  <a:cubicBezTo>
                    <a:pt x="21415" y="15781"/>
                    <a:pt x="21389" y="15849"/>
                    <a:pt x="21420" y="14574"/>
                  </a:cubicBezTo>
                  <a:cubicBezTo>
                    <a:pt x="21430" y="14170"/>
                    <a:pt x="21446" y="13838"/>
                    <a:pt x="21451" y="13838"/>
                  </a:cubicBezTo>
                  <a:cubicBezTo>
                    <a:pt x="21499" y="13838"/>
                    <a:pt x="21564" y="9084"/>
                    <a:pt x="21544" y="7168"/>
                  </a:cubicBezTo>
                  <a:cubicBezTo>
                    <a:pt x="21541" y="6912"/>
                    <a:pt x="21549" y="5545"/>
                    <a:pt x="21562" y="4141"/>
                  </a:cubicBezTo>
                  <a:cubicBezTo>
                    <a:pt x="21584" y="1801"/>
                    <a:pt x="21578" y="1583"/>
                    <a:pt x="21500" y="1530"/>
                  </a:cubicBezTo>
                  <a:cubicBezTo>
                    <a:pt x="21411" y="1469"/>
                    <a:pt x="21111" y="1434"/>
                    <a:pt x="19927" y="1326"/>
                  </a:cubicBezTo>
                  <a:cubicBezTo>
                    <a:pt x="19524" y="1289"/>
                    <a:pt x="18900" y="1215"/>
                    <a:pt x="18539" y="1162"/>
                  </a:cubicBezTo>
                  <a:cubicBezTo>
                    <a:pt x="17724" y="1043"/>
                    <a:pt x="16242" y="893"/>
                    <a:pt x="13180" y="622"/>
                  </a:cubicBezTo>
                  <a:cubicBezTo>
                    <a:pt x="12957" y="602"/>
                    <a:pt x="12618" y="559"/>
                    <a:pt x="12424" y="524"/>
                  </a:cubicBezTo>
                  <a:cubicBezTo>
                    <a:pt x="12229" y="488"/>
                    <a:pt x="11682" y="428"/>
                    <a:pt x="11209" y="393"/>
                  </a:cubicBezTo>
                  <a:cubicBezTo>
                    <a:pt x="10737" y="357"/>
                    <a:pt x="9872" y="283"/>
                    <a:pt x="9289" y="229"/>
                  </a:cubicBezTo>
                  <a:cubicBezTo>
                    <a:pt x="8043" y="114"/>
                    <a:pt x="7148" y="45"/>
                    <a:pt x="6532" y="1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87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4353" y="455970"/>
              <a:ext cx="508001" cy="541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9" name="Shape 289"/>
          <p:cNvSpPr/>
          <p:nvPr/>
        </p:nvSpPr>
        <p:spPr>
          <a:xfrm flipH="1">
            <a:off x="3944049" y="2615733"/>
            <a:ext cx="717249" cy="9135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663799" y="2615788"/>
            <a:ext cx="1" cy="9077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670227" y="2618069"/>
            <a:ext cx="659222" cy="8567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 flipH="1" flipV="1">
            <a:off x="3895907" y="4375701"/>
            <a:ext cx="581888" cy="9087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7" tIns="35717" rIns="35717" bIns="35717" anchor="ctr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 flipV="1">
            <a:off x="1113709" y="2945070"/>
            <a:ext cx="1" cy="1022027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7" tIns="35717" rIns="35717" bIns="35717" anchor="ctr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 flipV="1">
            <a:off x="4824956" y="4375223"/>
            <a:ext cx="500999" cy="90922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7" tIns="35717" rIns="35717" bIns="35717" anchor="ctr"/>
          <a:lstStyle/>
          <a:p>
            <a:endParaRPr/>
          </a:p>
        </p:txBody>
      </p:sp>
      <p:pic>
        <p:nvPicPr>
          <p:cNvPr id="2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576" y="1915982"/>
            <a:ext cx="666266" cy="73536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736779" y="2572442"/>
            <a:ext cx="1085229" cy="441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t>Registry</a:t>
            </a:r>
          </a:p>
        </p:txBody>
      </p:sp>
      <p:sp>
        <p:nvSpPr>
          <p:cNvPr id="297" name="Shape 297"/>
          <p:cNvSpPr/>
          <p:nvPr/>
        </p:nvSpPr>
        <p:spPr>
          <a:xfrm flipH="1">
            <a:off x="1108069" y="3950070"/>
            <a:ext cx="1677168" cy="1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 lIns="35717" tIns="35717" rIns="35717" bIns="35717" anchor="ctr"/>
          <a:lstStyle/>
          <a:p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642155" y="4336610"/>
            <a:ext cx="1" cy="90772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7" tIns="35717" rIns="35717" bIns="35717" anchor="ctr"/>
          <a:lstStyle/>
          <a:p>
            <a:endParaRPr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148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59" y="1818500"/>
            <a:ext cx="5001274" cy="45671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34153" y="187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solution – on a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4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65" y="1773952"/>
            <a:ext cx="7168444" cy="45475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34153" y="187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solution – on a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6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04 at 17.2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06251"/>
            <a:ext cx="5985933" cy="46740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08377" y="187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solution – on a Supercomputer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07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2983" y="-123880"/>
            <a:ext cx="9240674" cy="710576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559140" y="6311121"/>
            <a:ext cx="2718694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/>
              <a:t>* courtesy of Broad Institute</a:t>
            </a:r>
          </a:p>
        </p:txBody>
      </p:sp>
    </p:spTree>
    <p:extLst>
      <p:ext uri="{BB962C8B-B14F-4D97-AF65-F5344CB8AC3E}">
        <p14:creationId xmlns:p14="http://schemas.microsoft.com/office/powerpoint/2010/main" val="517045405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92280" y="5157192"/>
            <a:ext cx="165618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91680" y="2276872"/>
            <a:ext cx="604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latin typeface="Avenir Black"/>
                <a:cs typeface="Avenir Black"/>
              </a:rPr>
              <a:t>Reproducible Computation</a:t>
            </a:r>
            <a:endParaRPr lang="en-US" sz="3200" b="1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2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023" y="474077"/>
            <a:ext cx="7667391" cy="2734073"/>
          </a:xfrm>
          <a:prstGeom prst="rect">
            <a:avLst/>
          </a:prstGeom>
          <a:effectLst>
            <a:outerShdw dist="76200" dir="5520000" rotWithShape="0">
              <a:srgbClr val="000000">
                <a:alpha val="8487"/>
              </a:srgbClr>
            </a:outerShdw>
          </a:effectLst>
        </p:spPr>
      </p:pic>
      <p:sp>
        <p:nvSpPr>
          <p:cNvPr id="201" name="Shape 201"/>
          <p:cNvSpPr/>
          <p:nvPr/>
        </p:nvSpPr>
        <p:spPr>
          <a:xfrm>
            <a:off x="697662" y="3632943"/>
            <a:ext cx="7749664" cy="2103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ctr">
              <a:defRPr sz="4800"/>
            </a:pPr>
            <a:r>
              <a:rPr sz="4400" dirty="0"/>
              <a:t>To replicate the result of a typical </a:t>
            </a:r>
            <a:br>
              <a:rPr sz="4400" dirty="0"/>
            </a:br>
            <a:r>
              <a:rPr sz="4400" dirty="0"/>
              <a:t>computational biology paper</a:t>
            </a:r>
            <a:br>
              <a:rPr sz="4400" dirty="0"/>
            </a:br>
            <a:r>
              <a:rPr sz="4400" dirty="0"/>
              <a:t>requires 280 hours!</a:t>
            </a:r>
          </a:p>
        </p:txBody>
      </p:sp>
    </p:spTree>
    <p:extLst>
      <p:ext uri="{BB962C8B-B14F-4D97-AF65-F5344CB8AC3E}">
        <p14:creationId xmlns:p14="http://schemas.microsoft.com/office/powerpoint/2010/main" val="160586276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6FD76-06F2-BF47-AF90-4B84F3AD984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" y="0"/>
            <a:ext cx="6123593" cy="2204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" y="2348880"/>
            <a:ext cx="28448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66" y="3682515"/>
            <a:ext cx="5397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31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Oriel.thmx</Template>
  <TotalTime>41484</TotalTime>
  <Words>938</Words>
  <Application>Microsoft Macintosh PowerPoint</Application>
  <PresentationFormat>On-screen Show (4:3)</PresentationFormat>
  <Paragraphs>159</Paragraphs>
  <Slides>45</Slides>
  <Notes>13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Oriel</vt:lpstr>
      <vt:lpstr>   Turning  Biology  Into  precision biology  </vt:lpstr>
      <vt:lpstr>“The Ultimate Fate  of  Biological data  is to be  (multiply)  Compared”  Source: Heard in a Pub in Cambridge, Late…</vt:lpstr>
      <vt:lpstr>What Can We Compare Today ?</vt:lpstr>
      <vt:lpstr>What Does Precision Biology Need?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is using                      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Naive approach</vt:lpstr>
      <vt:lpstr>Our solution</vt:lpstr>
      <vt:lpstr>Our solution</vt:lpstr>
      <vt:lpstr>PowerPoint Presentation</vt:lpstr>
      <vt:lpstr>PowerPoint Presentation</vt:lpstr>
      <vt:lpstr>PowerPoint Presentation</vt:lpstr>
    </vt:vector>
  </TitlesOfParts>
  <Company>SIB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ClustalW</dc:title>
  <dc:creator>Notredame</dc:creator>
  <cp:lastModifiedBy>Notredame Cédric</cp:lastModifiedBy>
  <cp:revision>238</cp:revision>
  <dcterms:created xsi:type="dcterms:W3CDTF">2012-09-30T16:16:23Z</dcterms:created>
  <dcterms:modified xsi:type="dcterms:W3CDTF">2017-05-16T12:36:00Z</dcterms:modified>
</cp:coreProperties>
</file>